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0"/>
  </p:notesMasterIdLst>
  <p:sldIdLst>
    <p:sldId id="256" r:id="rId2"/>
    <p:sldId id="722" r:id="rId3"/>
    <p:sldId id="1052" r:id="rId4"/>
    <p:sldId id="1053" r:id="rId5"/>
    <p:sldId id="1009" r:id="rId6"/>
    <p:sldId id="1063" r:id="rId7"/>
    <p:sldId id="1055" r:id="rId8"/>
    <p:sldId id="1056" r:id="rId9"/>
    <p:sldId id="1057" r:id="rId10"/>
    <p:sldId id="1058" r:id="rId11"/>
    <p:sldId id="1059" r:id="rId12"/>
    <p:sldId id="1060" r:id="rId13"/>
    <p:sldId id="1113" r:id="rId14"/>
    <p:sldId id="1062" r:id="rId15"/>
    <p:sldId id="1066" r:id="rId16"/>
    <p:sldId id="1064" r:id="rId17"/>
    <p:sldId id="1054" r:id="rId18"/>
    <p:sldId id="1069" r:id="rId19"/>
    <p:sldId id="1073" r:id="rId20"/>
    <p:sldId id="1068" r:id="rId21"/>
    <p:sldId id="1075" r:id="rId22"/>
    <p:sldId id="1076" r:id="rId23"/>
    <p:sldId id="1077" r:id="rId24"/>
    <p:sldId id="1078" r:id="rId25"/>
    <p:sldId id="1065" r:id="rId26"/>
    <p:sldId id="1071" r:id="rId27"/>
    <p:sldId id="1072" r:id="rId28"/>
    <p:sldId id="1070" r:id="rId29"/>
    <p:sldId id="1079" r:id="rId30"/>
    <p:sldId id="1148" r:id="rId31"/>
    <p:sldId id="1082" r:id="rId32"/>
    <p:sldId id="1090" r:id="rId33"/>
    <p:sldId id="1096" r:id="rId34"/>
    <p:sldId id="1097" r:id="rId35"/>
    <p:sldId id="1102" r:id="rId36"/>
    <p:sldId id="1083" r:id="rId37"/>
    <p:sldId id="1133" r:id="rId38"/>
    <p:sldId id="1134" r:id="rId39"/>
    <p:sldId id="1135" r:id="rId40"/>
    <p:sldId id="1139" r:id="rId41"/>
    <p:sldId id="1137" r:id="rId42"/>
    <p:sldId id="1093" r:id="rId43"/>
    <p:sldId id="1141" r:id="rId44"/>
    <p:sldId id="1143" r:id="rId45"/>
    <p:sldId id="1142" r:id="rId46"/>
    <p:sldId id="1144" r:id="rId47"/>
    <p:sldId id="1140" r:id="rId48"/>
    <p:sldId id="1149" r:id="rId49"/>
    <p:sldId id="1150" r:id="rId50"/>
    <p:sldId id="1146" r:id="rId51"/>
    <p:sldId id="1147" r:id="rId52"/>
    <p:sldId id="1114" r:id="rId53"/>
    <p:sldId id="1123" r:id="rId54"/>
    <p:sldId id="1116" r:id="rId55"/>
    <p:sldId id="1118" r:id="rId56"/>
    <p:sldId id="1121" r:id="rId57"/>
    <p:sldId id="1120" r:id="rId58"/>
    <p:sldId id="1119" r:id="rId59"/>
    <p:sldId id="1122" r:id="rId60"/>
    <p:sldId id="1115" r:id="rId61"/>
    <p:sldId id="1117" r:id="rId62"/>
    <p:sldId id="1124" r:id="rId63"/>
    <p:sldId id="1129" r:id="rId64"/>
    <p:sldId id="1125" r:id="rId65"/>
    <p:sldId id="1127" r:id="rId66"/>
    <p:sldId id="1126" r:id="rId67"/>
    <p:sldId id="1128" r:id="rId68"/>
    <p:sldId id="1130"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C09C"/>
    <a:srgbClr val="FFE1E1"/>
    <a:srgbClr val="FFC5C5"/>
    <a:srgbClr val="FF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92" autoAdjust="0"/>
    <p:restoredTop sz="96195" autoAdjust="0"/>
  </p:normalViewPr>
  <p:slideViewPr>
    <p:cSldViewPr>
      <p:cViewPr varScale="1">
        <p:scale>
          <a:sx n="115" d="100"/>
          <a:sy n="115" d="100"/>
        </p:scale>
        <p:origin x="104" y="460"/>
      </p:cViewPr>
      <p:guideLst/>
    </p:cSldViewPr>
  </p:slideViewPr>
  <p:outlineViewPr>
    <p:cViewPr>
      <p:scale>
        <a:sx n="33" d="100"/>
        <a:sy n="33" d="100"/>
      </p:scale>
      <p:origin x="0" y="-1216"/>
    </p:cViewPr>
    <p:sldLst>
      <p:sld r:id="rId1" collapse="1"/>
    </p:sldLst>
  </p:outlineViewPr>
  <p:notesTextViewPr>
    <p:cViewPr>
      <p:scale>
        <a:sx n="1" d="1"/>
        <a:sy n="1" d="1"/>
      </p:scale>
      <p:origin x="0" y="0"/>
    </p:cViewPr>
  </p:notesTextViewPr>
  <p:sorterViewPr>
    <p:cViewPr>
      <p:scale>
        <a:sx n="100" d="100"/>
        <a:sy n="100" d="100"/>
      </p:scale>
      <p:origin x="0" y="-347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E89499-4C5B-4DDE-969A-9333FF39DBC5}" type="datetimeFigureOut">
              <a:rPr lang="es-ES" smtClean="0"/>
              <a:t>10/09/2025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DEF05-019F-44B5-B007-71678114EB0E}" type="slidenum">
              <a:rPr lang="es-ES" smtClean="0"/>
              <a:t>‹Nº›</a:t>
            </a:fld>
            <a:endParaRPr lang="es-ES"/>
          </a:p>
        </p:txBody>
      </p:sp>
    </p:spTree>
    <p:extLst>
      <p:ext uri="{BB962C8B-B14F-4D97-AF65-F5344CB8AC3E}">
        <p14:creationId xmlns:p14="http://schemas.microsoft.com/office/powerpoint/2010/main" val="3439438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15</a:t>
            </a:fld>
            <a:endParaRPr lang="es-ES"/>
          </a:p>
        </p:txBody>
      </p:sp>
    </p:spTree>
    <p:extLst>
      <p:ext uri="{BB962C8B-B14F-4D97-AF65-F5344CB8AC3E}">
        <p14:creationId xmlns:p14="http://schemas.microsoft.com/office/powerpoint/2010/main" val="3760028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9/10/2025</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9/10/2025</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dirty="0"/>
          </a:p>
        </p:txBody>
      </p:sp>
      <p:sp>
        <p:nvSpPr>
          <p:cNvPr id="8" name="Footer Placeholder 4">
            <a:extLst>
              <a:ext uri="{FF2B5EF4-FFF2-40B4-BE49-F238E27FC236}">
                <a16:creationId xmlns:a16="http://schemas.microsoft.com/office/drawing/2014/main" id="{18EE49A1-A8D5-4BB2-836B-A63E18C3BE96}"/>
              </a:ext>
            </a:extLst>
          </p:cNvPr>
          <p:cNvSpPr txBox="1">
            <a:spLocks/>
          </p:cNvSpPr>
          <p:nvPr userDrawn="1"/>
        </p:nvSpPr>
        <p:spPr>
          <a:xfrm>
            <a:off x="581190" y="6492875"/>
            <a:ext cx="6917210" cy="365125"/>
          </a:xfrm>
          <a:prstGeom prst="rect">
            <a:avLst/>
          </a:prstGeom>
        </p:spPr>
        <p:txBody>
          <a:bodyPr vert="horz" lIns="91440" tIns="45720" rIns="91440" bIns="45720" rtlCol="0" anchor="ctr"/>
          <a:lstStyle>
            <a:defPPr>
              <a:defRPr lang="en-US"/>
            </a:defPPr>
            <a:lvl1pPr marL="0" algn="l" defTabSz="457200" rtl="0" eaLnBrk="1" latinLnBrk="0" hangingPunct="1">
              <a:defRPr sz="1200" b="1" kern="1200" cap="all">
                <a:solidFill>
                  <a:schemeClr val="accent2"/>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ÁLEX Torres 2022-23</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9/10/2025</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9/10/2025</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9/10/2025</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CF795F78-9D9C-48A1-9773-9F95349A209E}"/>
              </a:ext>
            </a:extLst>
          </p:cNvPr>
          <p:cNvSpPr txBox="1">
            <a:spLocks/>
          </p:cNvSpPr>
          <p:nvPr userDrawn="1"/>
        </p:nvSpPr>
        <p:spPr>
          <a:xfrm>
            <a:off x="581190" y="6492875"/>
            <a:ext cx="6917210" cy="365125"/>
          </a:xfrm>
          <a:prstGeom prst="rect">
            <a:avLst/>
          </a:prstGeom>
        </p:spPr>
        <p:txBody>
          <a:bodyPr vert="horz" lIns="91440" tIns="45720" rIns="91440" bIns="45720" rtlCol="0" anchor="ctr"/>
          <a:lstStyle>
            <a:defPPr>
              <a:defRPr lang="en-US"/>
            </a:defPPr>
            <a:lvl1pPr marL="0" algn="l" defTabSz="457200" rtl="0" eaLnBrk="1" latinLnBrk="0" hangingPunct="1">
              <a:defRPr sz="1200" b="1" kern="1200" cap="all">
                <a:solidFill>
                  <a:schemeClr val="accent2"/>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ÁLEX Torres 2025-26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docs.unity3d.com/ScriptReference/Vector3.html" TargetMode="Externa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youtube.com/playlist?list=PLX2vGYjWbI0RpLvO3B7aH-ObfcOifMD20"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1191" y="1020431"/>
            <a:ext cx="10993549" cy="2210449"/>
          </a:xfrm>
        </p:spPr>
        <p:txBody>
          <a:bodyPr anchor="ctr">
            <a:noAutofit/>
          </a:bodyPr>
          <a:lstStyle/>
          <a:p>
            <a:pPr algn="ctr"/>
            <a:r>
              <a:rPr lang="es-ES" sz="6000" b="1" cap="none" dirty="0">
                <a:latin typeface="Calibri" panose="020F0502020204030204" pitchFamily="34" charset="0"/>
                <a:cs typeface="Calibri" panose="020F0502020204030204" pitchFamily="34" charset="0"/>
              </a:rPr>
              <a:t>UD2.4 Clase </a:t>
            </a:r>
            <a:r>
              <a:rPr lang="es-ES" sz="6000" b="1" cap="none" dirty="0" err="1">
                <a:latin typeface="Calibri" panose="020F0502020204030204" pitchFamily="34" charset="0"/>
                <a:cs typeface="Calibri" panose="020F0502020204030204" pitchFamily="34" charset="0"/>
              </a:rPr>
              <a:t>GameObject</a:t>
            </a:r>
            <a:endParaRPr lang="es-ES" sz="6000" b="1" cap="none" dirty="0">
              <a:latin typeface="Calibri" panose="020F0502020204030204" pitchFamily="34" charset="0"/>
              <a:cs typeface="Calibri" panose="020F0502020204030204" pitchFamily="34" charset="0"/>
            </a:endParaRPr>
          </a:p>
        </p:txBody>
      </p:sp>
      <p:sp>
        <p:nvSpPr>
          <p:cNvPr id="3" name="Subtítulo 2"/>
          <p:cNvSpPr>
            <a:spLocks noGrp="1"/>
          </p:cNvSpPr>
          <p:nvPr>
            <p:ph type="subTitle" idx="1"/>
          </p:nvPr>
        </p:nvSpPr>
        <p:spPr>
          <a:xfrm>
            <a:off x="599227" y="3916242"/>
            <a:ext cx="10993546" cy="1921327"/>
          </a:xfrm>
        </p:spPr>
        <p:txBody>
          <a:bodyPr>
            <a:normAutofit fontScale="25000" lnSpcReduction="20000"/>
          </a:bodyPr>
          <a:lstStyle/>
          <a:p>
            <a:pPr algn="ctr">
              <a:spcBef>
                <a:spcPts val="0"/>
              </a:spcBef>
              <a:spcAft>
                <a:spcPts val="0"/>
              </a:spcAft>
            </a:pPr>
            <a:r>
              <a:rPr lang="es-ES" sz="16000" b="1" cap="none" dirty="0">
                <a:solidFill>
                  <a:schemeClr val="bg1"/>
                </a:solidFill>
                <a:latin typeface="Calibri" panose="020F0502020204030204" pitchFamily="34" charset="0"/>
                <a:cs typeface="Calibri" panose="020F0502020204030204" pitchFamily="34" charset="0"/>
              </a:rPr>
              <a:t>2º CFGS</a:t>
            </a:r>
            <a:br>
              <a:rPr lang="es-ES" sz="16000" b="1" cap="none" dirty="0">
                <a:solidFill>
                  <a:schemeClr val="bg1"/>
                </a:solidFill>
                <a:latin typeface="Calibri" panose="020F0502020204030204" pitchFamily="34" charset="0"/>
                <a:cs typeface="Calibri" panose="020F0502020204030204" pitchFamily="34" charset="0"/>
              </a:rPr>
            </a:br>
            <a:r>
              <a:rPr lang="es-ES" sz="16000" b="1" cap="none" dirty="0">
                <a:solidFill>
                  <a:schemeClr val="bg1"/>
                </a:solidFill>
                <a:latin typeface="Calibri" panose="020F0502020204030204" pitchFamily="34" charset="0"/>
                <a:cs typeface="Calibri" panose="020F0502020204030204" pitchFamily="34" charset="0"/>
              </a:rPr>
              <a:t>Desarrollo de Aplicaciones Multiplataforma</a:t>
            </a:r>
          </a:p>
          <a:p>
            <a:pPr algn="ctr">
              <a:spcBef>
                <a:spcPts val="0"/>
              </a:spcBef>
              <a:spcAft>
                <a:spcPts val="0"/>
              </a:spcAft>
            </a:pPr>
            <a:endParaRPr lang="es-ES" sz="16000" b="1" cap="none" dirty="0">
              <a:solidFill>
                <a:schemeClr val="bg1"/>
              </a:solidFill>
              <a:latin typeface="Calibri" panose="020F0502020204030204" pitchFamily="34" charset="0"/>
              <a:cs typeface="Calibri" panose="020F0502020204030204" pitchFamily="34" charset="0"/>
            </a:endParaRPr>
          </a:p>
          <a:p>
            <a:pPr algn="ctr">
              <a:spcBef>
                <a:spcPts val="0"/>
              </a:spcBef>
              <a:spcAft>
                <a:spcPts val="0"/>
              </a:spcAft>
            </a:pPr>
            <a:r>
              <a:rPr lang="es-ES" sz="16000" b="1" cap="none" dirty="0">
                <a:solidFill>
                  <a:schemeClr val="bg1"/>
                </a:solidFill>
                <a:latin typeface="Calibri" panose="020F0502020204030204" pitchFamily="34" charset="0"/>
                <a:cs typeface="Calibri" panose="020F0502020204030204" pitchFamily="34" charset="0"/>
              </a:rPr>
              <a:t>2025-26</a:t>
            </a:r>
          </a:p>
          <a:p>
            <a:pPr>
              <a:spcBef>
                <a:spcPts val="0"/>
              </a:spcBef>
              <a:spcAft>
                <a:spcPts val="0"/>
              </a:spcAft>
            </a:pPr>
            <a:endParaRPr lang="es-ES" cap="none"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2606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Acceso a otros </a:t>
            </a:r>
            <a:r>
              <a:rPr lang="es-ES" sz="3600" b="1" cap="none" dirty="0" err="1">
                <a:solidFill>
                  <a:schemeClr val="accent1"/>
                </a:solidFill>
                <a:latin typeface="Calibri" panose="020F0502020204030204" pitchFamily="34" charset="0"/>
                <a:cs typeface="Calibri" panose="020F0502020204030204" pitchFamily="34" charset="0"/>
              </a:rPr>
              <a:t>GameObjects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0"/>
              </a:spcAft>
            </a:pPr>
            <a:r>
              <a:rPr lang="es-ES" sz="2400" b="1" dirty="0">
                <a:solidFill>
                  <a:schemeClr val="tx1"/>
                </a:solidFill>
                <a:latin typeface="Calibri" panose="020F0502020204030204" pitchFamily="34" charset="0"/>
                <a:cs typeface="Calibri" panose="020F0502020204030204" pitchFamily="34" charset="0"/>
              </a:rPr>
              <a:t>Asignar etiquetas</a:t>
            </a:r>
            <a:r>
              <a:rPr lang="es-ES" sz="2400" dirty="0">
                <a:solidFill>
                  <a:schemeClr val="tx1"/>
                </a:solidFill>
                <a:latin typeface="Calibri" panose="020F0502020204030204" pitchFamily="34" charset="0"/>
                <a:cs typeface="Calibri" panose="020F0502020204030204" pitchFamily="34" charset="0"/>
              </a:rPr>
              <a:t> a los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y desde el propio script con el método </a:t>
            </a:r>
            <a:r>
              <a:rPr lang="es-ES" sz="2400" b="1" dirty="0" err="1">
                <a:solidFill>
                  <a:schemeClr val="tx1"/>
                </a:solidFill>
                <a:latin typeface="Calibri" panose="020F0502020204030204" pitchFamily="34" charset="0"/>
                <a:cs typeface="Calibri" panose="020F0502020204030204" pitchFamily="34" charset="0"/>
              </a:rPr>
              <a:t>FindGameObjectsWithTag</a:t>
            </a:r>
            <a:r>
              <a:rPr lang="es-ES" sz="2400" dirty="0">
                <a:solidFill>
                  <a:schemeClr val="tx1"/>
                </a:solidFill>
                <a:latin typeface="Calibri" panose="020F0502020204030204" pitchFamily="34" charset="0"/>
                <a:cs typeface="Calibri" panose="020F0502020204030204" pitchFamily="34" charset="0"/>
              </a:rPr>
              <a:t> de la clase </a:t>
            </a:r>
            <a:r>
              <a:rPr lang="es-ES" sz="2400" b="1"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para buscar por </a:t>
            </a:r>
            <a:r>
              <a:rPr lang="es-ES" sz="2400" b="1" dirty="0">
                <a:solidFill>
                  <a:schemeClr val="tx1"/>
                </a:solidFill>
                <a:latin typeface="Calibri" panose="020F0502020204030204" pitchFamily="34" charset="0"/>
                <a:cs typeface="Calibri" panose="020F0502020204030204" pitchFamily="34" charset="0"/>
              </a:rPr>
              <a:t>etiqueta</a:t>
            </a:r>
            <a:r>
              <a:rPr lang="es-ES" sz="2400" dirty="0">
                <a:solidFill>
                  <a:schemeClr val="tx1"/>
                </a:solidFill>
                <a:latin typeface="Calibri" panose="020F0502020204030204" pitchFamily="34" charset="0"/>
                <a:cs typeface="Calibri" panose="020F0502020204030204" pitchFamily="34" charset="0"/>
              </a:rPr>
              <a:t>.</a:t>
            </a:r>
          </a:p>
        </p:txBody>
      </p:sp>
      <p:pic>
        <p:nvPicPr>
          <p:cNvPr id="3" name="Imagen 2">
            <a:extLst>
              <a:ext uri="{FF2B5EF4-FFF2-40B4-BE49-F238E27FC236}">
                <a16:creationId xmlns:a16="http://schemas.microsoft.com/office/drawing/2014/main" id="{23EB61B2-B54B-43CC-A6A8-10FFCB43D772}"/>
              </a:ext>
            </a:extLst>
          </p:cNvPr>
          <p:cNvPicPr>
            <a:picLocks noChangeAspect="1"/>
          </p:cNvPicPr>
          <p:nvPr/>
        </p:nvPicPr>
        <p:blipFill>
          <a:blip r:embed="rId2"/>
          <a:stretch>
            <a:fillRect/>
          </a:stretch>
        </p:blipFill>
        <p:spPr>
          <a:xfrm>
            <a:off x="1806496" y="2147709"/>
            <a:ext cx="3458058" cy="2562583"/>
          </a:xfrm>
          <a:prstGeom prst="rect">
            <a:avLst/>
          </a:prstGeom>
          <a:noFill/>
          <a:ln w="57150">
            <a:solidFill>
              <a:schemeClr val="accent2"/>
            </a:solidFill>
          </a:ln>
        </p:spPr>
      </p:pic>
      <p:pic>
        <p:nvPicPr>
          <p:cNvPr id="7" name="Imagen 6">
            <a:extLst>
              <a:ext uri="{FF2B5EF4-FFF2-40B4-BE49-F238E27FC236}">
                <a16:creationId xmlns:a16="http://schemas.microsoft.com/office/drawing/2014/main" id="{654AFC95-136F-4F1F-99E5-8D0D95A17AEC}"/>
              </a:ext>
            </a:extLst>
          </p:cNvPr>
          <p:cNvPicPr>
            <a:picLocks noChangeAspect="1"/>
          </p:cNvPicPr>
          <p:nvPr/>
        </p:nvPicPr>
        <p:blipFill rotWithShape="1">
          <a:blip r:embed="rId3"/>
          <a:srcRect l="151"/>
          <a:stretch/>
        </p:blipFill>
        <p:spPr>
          <a:xfrm>
            <a:off x="6888088" y="2366814"/>
            <a:ext cx="3462351" cy="2124371"/>
          </a:xfrm>
          <a:prstGeom prst="rect">
            <a:avLst/>
          </a:prstGeom>
          <a:noFill/>
          <a:ln w="57150">
            <a:solidFill>
              <a:schemeClr val="accent2"/>
            </a:solidFill>
          </a:ln>
        </p:spPr>
      </p:pic>
      <p:pic>
        <p:nvPicPr>
          <p:cNvPr id="14" name="Imagen 13">
            <a:extLst>
              <a:ext uri="{FF2B5EF4-FFF2-40B4-BE49-F238E27FC236}">
                <a16:creationId xmlns:a16="http://schemas.microsoft.com/office/drawing/2014/main" id="{F210672B-AC41-436B-8261-60714A203FD5}"/>
              </a:ext>
            </a:extLst>
          </p:cNvPr>
          <p:cNvPicPr>
            <a:picLocks noChangeAspect="1"/>
          </p:cNvPicPr>
          <p:nvPr/>
        </p:nvPicPr>
        <p:blipFill>
          <a:blip r:embed="rId4"/>
          <a:stretch>
            <a:fillRect/>
          </a:stretch>
        </p:blipFill>
        <p:spPr>
          <a:xfrm>
            <a:off x="1277785" y="5311943"/>
            <a:ext cx="4515480" cy="1076475"/>
          </a:xfrm>
          <a:prstGeom prst="rect">
            <a:avLst/>
          </a:prstGeom>
          <a:noFill/>
          <a:ln w="57150">
            <a:solidFill>
              <a:schemeClr val="accent2"/>
            </a:solidFill>
          </a:ln>
        </p:spPr>
      </p:pic>
      <p:pic>
        <p:nvPicPr>
          <p:cNvPr id="16" name="Imagen 15">
            <a:extLst>
              <a:ext uri="{FF2B5EF4-FFF2-40B4-BE49-F238E27FC236}">
                <a16:creationId xmlns:a16="http://schemas.microsoft.com/office/drawing/2014/main" id="{77893891-82BD-47BC-BA6D-B37892999843}"/>
              </a:ext>
            </a:extLst>
          </p:cNvPr>
          <p:cNvPicPr>
            <a:picLocks noChangeAspect="1"/>
          </p:cNvPicPr>
          <p:nvPr/>
        </p:nvPicPr>
        <p:blipFill>
          <a:blip r:embed="rId5"/>
          <a:stretch>
            <a:fillRect/>
          </a:stretch>
        </p:blipFill>
        <p:spPr>
          <a:xfrm>
            <a:off x="6891939" y="5335532"/>
            <a:ext cx="3429479" cy="1066949"/>
          </a:xfrm>
          <a:prstGeom prst="rect">
            <a:avLst/>
          </a:prstGeom>
          <a:noFill/>
          <a:ln w="57150">
            <a:solidFill>
              <a:schemeClr val="accent2"/>
            </a:solidFill>
          </a:ln>
        </p:spPr>
      </p:pic>
      <p:cxnSp>
        <p:nvCxnSpPr>
          <p:cNvPr id="17" name="Conector recto de flecha 16">
            <a:extLst>
              <a:ext uri="{FF2B5EF4-FFF2-40B4-BE49-F238E27FC236}">
                <a16:creationId xmlns:a16="http://schemas.microsoft.com/office/drawing/2014/main" id="{BCC7BA59-B515-448F-B8D7-A926574AEB17}"/>
              </a:ext>
            </a:extLst>
          </p:cNvPr>
          <p:cNvCxnSpPr>
            <a:cxnSpLocks/>
          </p:cNvCxnSpPr>
          <p:nvPr/>
        </p:nvCxnSpPr>
        <p:spPr>
          <a:xfrm flipV="1">
            <a:off x="832191" y="2759661"/>
            <a:ext cx="1328886" cy="411018"/>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 name="Conector recto de flecha 18">
            <a:extLst>
              <a:ext uri="{FF2B5EF4-FFF2-40B4-BE49-F238E27FC236}">
                <a16:creationId xmlns:a16="http://schemas.microsoft.com/office/drawing/2014/main" id="{893B8CAE-F59E-45BE-ABCD-16D7E1ABCE96}"/>
              </a:ext>
            </a:extLst>
          </p:cNvPr>
          <p:cNvCxnSpPr>
            <a:cxnSpLocks/>
          </p:cNvCxnSpPr>
          <p:nvPr/>
        </p:nvCxnSpPr>
        <p:spPr>
          <a:xfrm flipH="1">
            <a:off x="3399327" y="4540836"/>
            <a:ext cx="817214"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Conector recto de flecha 20">
            <a:extLst>
              <a:ext uri="{FF2B5EF4-FFF2-40B4-BE49-F238E27FC236}">
                <a16:creationId xmlns:a16="http://schemas.microsoft.com/office/drawing/2014/main" id="{28C06FB3-1C1E-42C6-9310-703C03F89544}"/>
              </a:ext>
            </a:extLst>
          </p:cNvPr>
          <p:cNvCxnSpPr>
            <a:cxnSpLocks/>
          </p:cNvCxnSpPr>
          <p:nvPr/>
        </p:nvCxnSpPr>
        <p:spPr>
          <a:xfrm>
            <a:off x="5427837" y="3429467"/>
            <a:ext cx="1296968" cy="0"/>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ector recto de flecha 23">
            <a:extLst>
              <a:ext uri="{FF2B5EF4-FFF2-40B4-BE49-F238E27FC236}">
                <a16:creationId xmlns:a16="http://schemas.microsoft.com/office/drawing/2014/main" id="{978BFD60-9AEE-4675-B710-DDDEB2330696}"/>
              </a:ext>
            </a:extLst>
          </p:cNvPr>
          <p:cNvCxnSpPr>
            <a:cxnSpLocks/>
          </p:cNvCxnSpPr>
          <p:nvPr/>
        </p:nvCxnSpPr>
        <p:spPr>
          <a:xfrm flipV="1">
            <a:off x="8606678" y="3858092"/>
            <a:ext cx="1118502" cy="30584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6" name="Conector recto de flecha 25">
            <a:extLst>
              <a:ext uri="{FF2B5EF4-FFF2-40B4-BE49-F238E27FC236}">
                <a16:creationId xmlns:a16="http://schemas.microsoft.com/office/drawing/2014/main" id="{907A3056-4904-46BB-8500-6A8D56395A07}"/>
              </a:ext>
            </a:extLst>
          </p:cNvPr>
          <p:cNvCxnSpPr>
            <a:cxnSpLocks/>
          </p:cNvCxnSpPr>
          <p:nvPr/>
        </p:nvCxnSpPr>
        <p:spPr>
          <a:xfrm flipH="1">
            <a:off x="5427837" y="4595981"/>
            <a:ext cx="1296968" cy="576064"/>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ector recto de flecha 28">
            <a:extLst>
              <a:ext uri="{FF2B5EF4-FFF2-40B4-BE49-F238E27FC236}">
                <a16:creationId xmlns:a16="http://schemas.microsoft.com/office/drawing/2014/main" id="{8E2452BA-D9D4-4835-8566-71AA0E30376F}"/>
              </a:ext>
            </a:extLst>
          </p:cNvPr>
          <p:cNvCxnSpPr>
            <a:cxnSpLocks/>
          </p:cNvCxnSpPr>
          <p:nvPr/>
        </p:nvCxnSpPr>
        <p:spPr>
          <a:xfrm flipH="1">
            <a:off x="3494262" y="5991195"/>
            <a:ext cx="722279"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1" name="Conector recto de flecha 30">
            <a:extLst>
              <a:ext uri="{FF2B5EF4-FFF2-40B4-BE49-F238E27FC236}">
                <a16:creationId xmlns:a16="http://schemas.microsoft.com/office/drawing/2014/main" id="{0FA5ABA7-1082-44A3-8D83-47E3ABB59A3F}"/>
              </a:ext>
            </a:extLst>
          </p:cNvPr>
          <p:cNvCxnSpPr>
            <a:cxnSpLocks/>
          </p:cNvCxnSpPr>
          <p:nvPr/>
        </p:nvCxnSpPr>
        <p:spPr>
          <a:xfrm>
            <a:off x="5939400" y="5850180"/>
            <a:ext cx="785405" cy="0"/>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 name="Conector recto de flecha 33">
            <a:extLst>
              <a:ext uri="{FF2B5EF4-FFF2-40B4-BE49-F238E27FC236}">
                <a16:creationId xmlns:a16="http://schemas.microsoft.com/office/drawing/2014/main" id="{A0242BE6-F7F2-4F61-B23A-E8619C5DD64D}"/>
              </a:ext>
            </a:extLst>
          </p:cNvPr>
          <p:cNvCxnSpPr>
            <a:cxnSpLocks/>
          </p:cNvCxnSpPr>
          <p:nvPr/>
        </p:nvCxnSpPr>
        <p:spPr>
          <a:xfrm flipH="1" flipV="1">
            <a:off x="8949579" y="5697781"/>
            <a:ext cx="645089" cy="50273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42927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Acceso a otros </a:t>
            </a:r>
            <a:r>
              <a:rPr lang="es-ES" sz="3600" b="1" cap="none" dirty="0" err="1">
                <a:solidFill>
                  <a:schemeClr val="accent1"/>
                </a:solidFill>
                <a:latin typeface="Calibri" panose="020F0502020204030204" pitchFamily="34" charset="0"/>
                <a:cs typeface="Calibri" panose="020F0502020204030204" pitchFamily="34" charset="0"/>
              </a:rPr>
              <a:t>GameObjects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0"/>
              </a:spcAft>
            </a:pPr>
            <a:r>
              <a:rPr lang="es-ES" sz="2400" b="1" dirty="0">
                <a:solidFill>
                  <a:schemeClr val="tx1"/>
                </a:solidFill>
                <a:latin typeface="Calibri" panose="020F0502020204030204" pitchFamily="34" charset="0"/>
                <a:cs typeface="Calibri" panose="020F0502020204030204" pitchFamily="34" charset="0"/>
              </a:rPr>
              <a:t>Asignar etiquetas</a:t>
            </a:r>
            <a:r>
              <a:rPr lang="es-ES" sz="2400" dirty="0">
                <a:solidFill>
                  <a:schemeClr val="tx1"/>
                </a:solidFill>
                <a:latin typeface="Calibri" panose="020F0502020204030204" pitchFamily="34" charset="0"/>
                <a:cs typeface="Calibri" panose="020F0502020204030204" pitchFamily="34" charset="0"/>
              </a:rPr>
              <a:t> a los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y desde el propio script con el método </a:t>
            </a:r>
            <a:r>
              <a:rPr lang="es-ES" sz="2400" b="1" dirty="0" err="1">
                <a:solidFill>
                  <a:schemeClr val="tx1"/>
                </a:solidFill>
                <a:latin typeface="Calibri" panose="020F0502020204030204" pitchFamily="34" charset="0"/>
                <a:cs typeface="Calibri" panose="020F0502020204030204" pitchFamily="34" charset="0"/>
              </a:rPr>
              <a:t>FindGameObjectsWithTag</a:t>
            </a:r>
            <a:r>
              <a:rPr lang="es-ES" sz="2400" dirty="0">
                <a:solidFill>
                  <a:schemeClr val="tx1"/>
                </a:solidFill>
                <a:latin typeface="Calibri" panose="020F0502020204030204" pitchFamily="34" charset="0"/>
                <a:cs typeface="Calibri" panose="020F0502020204030204" pitchFamily="34" charset="0"/>
              </a:rPr>
              <a:t> de la clase </a:t>
            </a:r>
            <a:r>
              <a:rPr lang="es-ES" sz="2400" b="1"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para buscar por </a:t>
            </a:r>
            <a:r>
              <a:rPr lang="es-ES" sz="2400" b="1" dirty="0">
                <a:solidFill>
                  <a:schemeClr val="tx1"/>
                </a:solidFill>
                <a:latin typeface="Calibri" panose="020F0502020204030204" pitchFamily="34" charset="0"/>
                <a:cs typeface="Calibri" panose="020F0502020204030204" pitchFamily="34" charset="0"/>
              </a:rPr>
              <a:t>etiqueta</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este caso la variable se debe declarar como array porque puede haber más de un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con esa etiqueta.</a:t>
            </a:r>
          </a:p>
        </p:txBody>
      </p:sp>
      <p:pic>
        <p:nvPicPr>
          <p:cNvPr id="6" name="Imagen 5">
            <a:extLst>
              <a:ext uri="{FF2B5EF4-FFF2-40B4-BE49-F238E27FC236}">
                <a16:creationId xmlns:a16="http://schemas.microsoft.com/office/drawing/2014/main" id="{7B74E6D2-7F2D-4E55-A73E-8B80F7CEA6C6}"/>
              </a:ext>
            </a:extLst>
          </p:cNvPr>
          <p:cNvPicPr>
            <a:picLocks noChangeAspect="1"/>
          </p:cNvPicPr>
          <p:nvPr/>
        </p:nvPicPr>
        <p:blipFill>
          <a:blip r:embed="rId2"/>
          <a:stretch>
            <a:fillRect/>
          </a:stretch>
        </p:blipFill>
        <p:spPr>
          <a:xfrm>
            <a:off x="742078" y="3645856"/>
            <a:ext cx="3071547" cy="1023849"/>
          </a:xfrm>
          <a:prstGeom prst="rect">
            <a:avLst/>
          </a:prstGeom>
          <a:noFill/>
          <a:ln w="57150">
            <a:solidFill>
              <a:schemeClr val="accent2"/>
            </a:solidFill>
          </a:ln>
        </p:spPr>
      </p:pic>
      <p:pic>
        <p:nvPicPr>
          <p:cNvPr id="9" name="Imagen 8">
            <a:extLst>
              <a:ext uri="{FF2B5EF4-FFF2-40B4-BE49-F238E27FC236}">
                <a16:creationId xmlns:a16="http://schemas.microsoft.com/office/drawing/2014/main" id="{8368D01F-DDC7-4982-84A6-881BEF0C33F9}"/>
              </a:ext>
            </a:extLst>
          </p:cNvPr>
          <p:cNvPicPr>
            <a:picLocks noChangeAspect="1"/>
          </p:cNvPicPr>
          <p:nvPr/>
        </p:nvPicPr>
        <p:blipFill>
          <a:blip r:embed="rId3"/>
          <a:stretch>
            <a:fillRect/>
          </a:stretch>
        </p:blipFill>
        <p:spPr>
          <a:xfrm>
            <a:off x="741036" y="5191473"/>
            <a:ext cx="3063154" cy="1023849"/>
          </a:xfrm>
          <a:prstGeom prst="rect">
            <a:avLst/>
          </a:prstGeom>
          <a:noFill/>
          <a:ln w="57150">
            <a:solidFill>
              <a:schemeClr val="accent2"/>
            </a:solidFill>
          </a:ln>
        </p:spPr>
      </p:pic>
      <p:cxnSp>
        <p:nvCxnSpPr>
          <p:cNvPr id="20" name="Conector recto de flecha 19">
            <a:extLst>
              <a:ext uri="{FF2B5EF4-FFF2-40B4-BE49-F238E27FC236}">
                <a16:creationId xmlns:a16="http://schemas.microsoft.com/office/drawing/2014/main" id="{C27A96B7-194B-4751-B79B-6630407153F8}"/>
              </a:ext>
            </a:extLst>
          </p:cNvPr>
          <p:cNvCxnSpPr>
            <a:cxnSpLocks/>
          </p:cNvCxnSpPr>
          <p:nvPr/>
        </p:nvCxnSpPr>
        <p:spPr>
          <a:xfrm flipV="1">
            <a:off x="270365" y="4186255"/>
            <a:ext cx="778897" cy="371352"/>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3" name="Conector recto de flecha 22">
            <a:extLst>
              <a:ext uri="{FF2B5EF4-FFF2-40B4-BE49-F238E27FC236}">
                <a16:creationId xmlns:a16="http://schemas.microsoft.com/office/drawing/2014/main" id="{919907B7-3D3A-437F-B7D3-641A258D3C3E}"/>
              </a:ext>
            </a:extLst>
          </p:cNvPr>
          <p:cNvCxnSpPr>
            <a:cxnSpLocks/>
          </p:cNvCxnSpPr>
          <p:nvPr/>
        </p:nvCxnSpPr>
        <p:spPr>
          <a:xfrm flipV="1">
            <a:off x="290912" y="5733090"/>
            <a:ext cx="778897" cy="371352"/>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2" name="Imagen 11">
            <a:extLst>
              <a:ext uri="{FF2B5EF4-FFF2-40B4-BE49-F238E27FC236}">
                <a16:creationId xmlns:a16="http://schemas.microsoft.com/office/drawing/2014/main" id="{CC16112D-8FCA-4D4E-8573-C376C4E5839D}"/>
              </a:ext>
            </a:extLst>
          </p:cNvPr>
          <p:cNvPicPr>
            <a:picLocks noChangeAspect="1"/>
          </p:cNvPicPr>
          <p:nvPr/>
        </p:nvPicPr>
        <p:blipFill>
          <a:blip r:embed="rId4"/>
          <a:stretch>
            <a:fillRect/>
          </a:stretch>
        </p:blipFill>
        <p:spPr>
          <a:xfrm>
            <a:off x="8516642" y="4188516"/>
            <a:ext cx="3063154" cy="1518989"/>
          </a:xfrm>
          <a:prstGeom prst="rect">
            <a:avLst/>
          </a:prstGeom>
          <a:noFill/>
          <a:ln w="57150">
            <a:solidFill>
              <a:schemeClr val="accent2"/>
            </a:solidFill>
          </a:ln>
        </p:spPr>
      </p:pic>
      <p:pic>
        <p:nvPicPr>
          <p:cNvPr id="25" name="Imagen 24">
            <a:extLst>
              <a:ext uri="{FF2B5EF4-FFF2-40B4-BE49-F238E27FC236}">
                <a16:creationId xmlns:a16="http://schemas.microsoft.com/office/drawing/2014/main" id="{944AF6C7-5F04-4ACE-B569-F23B7F7D2F60}"/>
              </a:ext>
            </a:extLst>
          </p:cNvPr>
          <p:cNvPicPr>
            <a:picLocks noChangeAspect="1"/>
          </p:cNvPicPr>
          <p:nvPr/>
        </p:nvPicPr>
        <p:blipFill>
          <a:blip r:embed="rId5"/>
          <a:stretch>
            <a:fillRect/>
          </a:stretch>
        </p:blipFill>
        <p:spPr>
          <a:xfrm>
            <a:off x="4433322" y="3962855"/>
            <a:ext cx="3756540" cy="1970309"/>
          </a:xfrm>
          <a:prstGeom prst="rect">
            <a:avLst/>
          </a:prstGeom>
          <a:noFill/>
          <a:ln w="57150">
            <a:solidFill>
              <a:schemeClr val="accent2"/>
            </a:solidFill>
          </a:ln>
        </p:spPr>
      </p:pic>
      <p:cxnSp>
        <p:nvCxnSpPr>
          <p:cNvPr id="32" name="Conector recto de flecha 31">
            <a:extLst>
              <a:ext uri="{FF2B5EF4-FFF2-40B4-BE49-F238E27FC236}">
                <a16:creationId xmlns:a16="http://schemas.microsoft.com/office/drawing/2014/main" id="{99781CA8-C7A4-494E-A3F1-752F944EA8E3}"/>
              </a:ext>
            </a:extLst>
          </p:cNvPr>
          <p:cNvCxnSpPr>
            <a:cxnSpLocks/>
          </p:cNvCxnSpPr>
          <p:nvPr/>
        </p:nvCxnSpPr>
        <p:spPr>
          <a:xfrm flipH="1">
            <a:off x="9491405" y="4934556"/>
            <a:ext cx="1403770"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5" name="Conector recto de flecha 34">
            <a:extLst>
              <a:ext uri="{FF2B5EF4-FFF2-40B4-BE49-F238E27FC236}">
                <a16:creationId xmlns:a16="http://schemas.microsoft.com/office/drawing/2014/main" id="{CD41C995-B42C-45C2-8C1B-7F044B82C242}"/>
              </a:ext>
            </a:extLst>
          </p:cNvPr>
          <p:cNvCxnSpPr>
            <a:cxnSpLocks/>
          </p:cNvCxnSpPr>
          <p:nvPr/>
        </p:nvCxnSpPr>
        <p:spPr>
          <a:xfrm flipH="1">
            <a:off x="6498202" y="4420847"/>
            <a:ext cx="936007"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 name="Conector recto de flecha 35">
            <a:extLst>
              <a:ext uri="{FF2B5EF4-FFF2-40B4-BE49-F238E27FC236}">
                <a16:creationId xmlns:a16="http://schemas.microsoft.com/office/drawing/2014/main" id="{3FE6EF7E-BCE6-4146-838F-28E8A2C34AAA}"/>
              </a:ext>
            </a:extLst>
          </p:cNvPr>
          <p:cNvCxnSpPr>
            <a:cxnSpLocks/>
          </p:cNvCxnSpPr>
          <p:nvPr/>
        </p:nvCxnSpPr>
        <p:spPr>
          <a:xfrm flipH="1" flipV="1">
            <a:off x="7463540" y="5294508"/>
            <a:ext cx="579021" cy="624258"/>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331969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Acceso a otros </a:t>
            </a:r>
            <a:r>
              <a:rPr lang="es-ES" sz="3600" b="1" cap="none" dirty="0" err="1">
                <a:solidFill>
                  <a:schemeClr val="accent1"/>
                </a:solidFill>
                <a:latin typeface="Calibri" panose="020F0502020204030204" pitchFamily="34" charset="0"/>
                <a:cs typeface="Calibri" panose="020F0502020204030204" pitchFamily="34" charset="0"/>
              </a:rPr>
              <a:t>GameObjects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0"/>
              </a:spcAft>
            </a:pPr>
            <a:r>
              <a:rPr lang="es-ES" sz="2400" b="1" dirty="0">
                <a:solidFill>
                  <a:schemeClr val="tx1"/>
                </a:solidFill>
                <a:latin typeface="Calibri" panose="020F0502020204030204" pitchFamily="34" charset="0"/>
                <a:cs typeface="Calibri" panose="020F0502020204030204" pitchFamily="34" charset="0"/>
              </a:rPr>
              <a:t>Asignar etiquetas</a:t>
            </a:r>
            <a:r>
              <a:rPr lang="es-ES" sz="2400" dirty="0">
                <a:solidFill>
                  <a:schemeClr val="tx1"/>
                </a:solidFill>
                <a:latin typeface="Calibri" panose="020F0502020204030204" pitchFamily="34" charset="0"/>
                <a:cs typeface="Calibri" panose="020F0502020204030204" pitchFamily="34" charset="0"/>
              </a:rPr>
              <a:t> a los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y desde el propio script con el método </a:t>
            </a:r>
            <a:r>
              <a:rPr lang="es-ES" sz="2400" b="1" dirty="0" err="1">
                <a:solidFill>
                  <a:schemeClr val="tx1"/>
                </a:solidFill>
                <a:latin typeface="Calibri" panose="020F0502020204030204" pitchFamily="34" charset="0"/>
                <a:cs typeface="Calibri" panose="020F0502020204030204" pitchFamily="34" charset="0"/>
              </a:rPr>
              <a:t>FindGameObjectsWithTag</a:t>
            </a:r>
            <a:r>
              <a:rPr lang="es-ES" sz="2400" dirty="0">
                <a:solidFill>
                  <a:schemeClr val="tx1"/>
                </a:solidFill>
                <a:latin typeface="Calibri" panose="020F0502020204030204" pitchFamily="34" charset="0"/>
                <a:cs typeface="Calibri" panose="020F0502020204030204" pitchFamily="34" charset="0"/>
              </a:rPr>
              <a:t> de la clase </a:t>
            </a:r>
            <a:r>
              <a:rPr lang="es-ES" sz="2400" b="1"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para buscar por </a:t>
            </a:r>
            <a:r>
              <a:rPr lang="es-ES" sz="2400" b="1" dirty="0">
                <a:solidFill>
                  <a:schemeClr val="tx1"/>
                </a:solidFill>
                <a:latin typeface="Calibri" panose="020F0502020204030204" pitchFamily="34" charset="0"/>
                <a:cs typeface="Calibri" panose="020F0502020204030204" pitchFamily="34" charset="0"/>
              </a:rPr>
              <a:t>etiqueta</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Al ejecutar se buscan los </a:t>
            </a:r>
            <a:r>
              <a:rPr lang="es-ES" sz="2400" dirty="0" err="1">
                <a:solidFill>
                  <a:schemeClr val="tx1"/>
                </a:solidFill>
                <a:latin typeface="Calibri" panose="020F0502020204030204" pitchFamily="34" charset="0"/>
                <a:cs typeface="Calibri" panose="020F0502020204030204" pitchFamily="34" charset="0"/>
              </a:rPr>
              <a:t>GameObjects</a:t>
            </a:r>
            <a:r>
              <a:rPr lang="es-ES" sz="2400" dirty="0">
                <a:solidFill>
                  <a:schemeClr val="tx1"/>
                </a:solidFill>
                <a:latin typeface="Calibri" panose="020F0502020204030204" pitchFamily="34" charset="0"/>
                <a:cs typeface="Calibri" panose="020F0502020204030204" pitchFamily="34" charset="0"/>
              </a:rPr>
              <a:t> con esa etiqueta y se rellena el array.</a:t>
            </a:r>
          </a:p>
        </p:txBody>
      </p:sp>
      <p:pic>
        <p:nvPicPr>
          <p:cNvPr id="3" name="Imagen 2">
            <a:extLst>
              <a:ext uri="{FF2B5EF4-FFF2-40B4-BE49-F238E27FC236}">
                <a16:creationId xmlns:a16="http://schemas.microsoft.com/office/drawing/2014/main" id="{A7D33F1F-3EAB-47D8-B307-C48834380654}"/>
              </a:ext>
            </a:extLst>
          </p:cNvPr>
          <p:cNvPicPr>
            <a:picLocks noChangeAspect="1"/>
          </p:cNvPicPr>
          <p:nvPr/>
        </p:nvPicPr>
        <p:blipFill>
          <a:blip r:embed="rId2"/>
          <a:stretch>
            <a:fillRect/>
          </a:stretch>
        </p:blipFill>
        <p:spPr>
          <a:xfrm>
            <a:off x="6584530" y="3696157"/>
            <a:ext cx="4010585" cy="1648055"/>
          </a:xfrm>
          <a:prstGeom prst="rect">
            <a:avLst/>
          </a:prstGeom>
          <a:noFill/>
          <a:ln w="57150">
            <a:solidFill>
              <a:schemeClr val="accent2"/>
            </a:solidFill>
          </a:ln>
        </p:spPr>
      </p:pic>
      <p:pic>
        <p:nvPicPr>
          <p:cNvPr id="8" name="Imagen 7">
            <a:extLst>
              <a:ext uri="{FF2B5EF4-FFF2-40B4-BE49-F238E27FC236}">
                <a16:creationId xmlns:a16="http://schemas.microsoft.com/office/drawing/2014/main" id="{C530056E-AEAD-4497-9CA3-358A5CBCF387}"/>
              </a:ext>
            </a:extLst>
          </p:cNvPr>
          <p:cNvPicPr>
            <a:picLocks noChangeAspect="1"/>
          </p:cNvPicPr>
          <p:nvPr/>
        </p:nvPicPr>
        <p:blipFill>
          <a:blip r:embed="rId3"/>
          <a:stretch>
            <a:fillRect/>
          </a:stretch>
        </p:blipFill>
        <p:spPr>
          <a:xfrm>
            <a:off x="2120834" y="3467524"/>
            <a:ext cx="3486637" cy="2105319"/>
          </a:xfrm>
          <a:prstGeom prst="rect">
            <a:avLst/>
          </a:prstGeom>
          <a:noFill/>
          <a:ln w="57150">
            <a:solidFill>
              <a:schemeClr val="accent2"/>
            </a:solidFill>
          </a:ln>
        </p:spPr>
      </p:pic>
      <p:cxnSp>
        <p:nvCxnSpPr>
          <p:cNvPr id="17" name="Conector recto de flecha 16">
            <a:extLst>
              <a:ext uri="{FF2B5EF4-FFF2-40B4-BE49-F238E27FC236}">
                <a16:creationId xmlns:a16="http://schemas.microsoft.com/office/drawing/2014/main" id="{651E073C-909B-44A9-845C-D75000B9ECA6}"/>
              </a:ext>
            </a:extLst>
          </p:cNvPr>
          <p:cNvCxnSpPr>
            <a:cxnSpLocks/>
          </p:cNvCxnSpPr>
          <p:nvPr/>
        </p:nvCxnSpPr>
        <p:spPr>
          <a:xfrm flipV="1">
            <a:off x="1207011" y="4745295"/>
            <a:ext cx="778897" cy="371352"/>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529726BB-8B50-4673-BADC-09809F343737}"/>
              </a:ext>
            </a:extLst>
          </p:cNvPr>
          <p:cNvCxnSpPr>
            <a:cxnSpLocks/>
          </p:cNvCxnSpPr>
          <p:nvPr/>
        </p:nvCxnSpPr>
        <p:spPr>
          <a:xfrm flipH="1" flipV="1">
            <a:off x="8879525" y="4805587"/>
            <a:ext cx="1414199" cy="845831"/>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Conector recto de flecha 20">
            <a:extLst>
              <a:ext uri="{FF2B5EF4-FFF2-40B4-BE49-F238E27FC236}">
                <a16:creationId xmlns:a16="http://schemas.microsoft.com/office/drawing/2014/main" id="{C2C1632D-96A7-4A18-8FA5-1DA42268D72B}"/>
              </a:ext>
            </a:extLst>
          </p:cNvPr>
          <p:cNvCxnSpPr>
            <a:cxnSpLocks/>
          </p:cNvCxnSpPr>
          <p:nvPr/>
        </p:nvCxnSpPr>
        <p:spPr>
          <a:xfrm flipH="1">
            <a:off x="5117814" y="3696157"/>
            <a:ext cx="639329" cy="585089"/>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326340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Acceso a otros </a:t>
            </a:r>
            <a:r>
              <a:rPr lang="es-ES" sz="3600" b="1" cap="none" dirty="0" err="1">
                <a:solidFill>
                  <a:schemeClr val="accent1"/>
                </a:solidFill>
                <a:latin typeface="Calibri" panose="020F0502020204030204" pitchFamily="34" charset="0"/>
                <a:cs typeface="Calibri" panose="020F0502020204030204" pitchFamily="34" charset="0"/>
              </a:rPr>
              <a:t>GameObjects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6873501"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Al acceder a otros </a:t>
            </a:r>
            <a:r>
              <a:rPr lang="es-ES" sz="2400" dirty="0" err="1">
                <a:solidFill>
                  <a:schemeClr val="tx1"/>
                </a:solidFill>
                <a:latin typeface="Calibri" panose="020F0502020204030204" pitchFamily="34" charset="0"/>
                <a:cs typeface="Calibri" panose="020F0502020204030204" pitchFamily="34" charset="0"/>
              </a:rPr>
              <a:t>GameObjects</a:t>
            </a:r>
            <a:r>
              <a:rPr lang="es-ES" sz="2400" dirty="0">
                <a:solidFill>
                  <a:schemeClr val="tx1"/>
                </a:solidFill>
                <a:latin typeface="Calibri" panose="020F0502020204030204" pitchFamily="34" charset="0"/>
                <a:cs typeface="Calibri" panose="020F0502020204030204" pitchFamily="34" charset="0"/>
              </a:rPr>
              <a:t> se puede acceder a sus propiedades. </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El siguiente script añadido a la </a:t>
            </a:r>
            <a:r>
              <a:rPr lang="es-ES" sz="2400" dirty="0" err="1">
                <a:solidFill>
                  <a:schemeClr val="tx1"/>
                </a:solidFill>
                <a:latin typeface="Calibri" panose="020F0502020204030204" pitchFamily="34" charset="0"/>
                <a:cs typeface="Calibri" panose="020F0502020204030204" pitchFamily="34" charset="0"/>
              </a:rPr>
              <a:t>MainCamera</a:t>
            </a:r>
            <a:r>
              <a:rPr lang="es-ES" sz="2400" dirty="0">
                <a:solidFill>
                  <a:schemeClr val="tx1"/>
                </a:solidFill>
                <a:latin typeface="Calibri" panose="020F0502020204030204" pitchFamily="34" charset="0"/>
                <a:cs typeface="Calibri" panose="020F0502020204030204" pitchFamily="34" charset="0"/>
              </a:rPr>
              <a:t>, accedería a la propiedad </a:t>
            </a:r>
            <a:r>
              <a:rPr lang="es-ES" sz="2400" b="1" dirty="0">
                <a:solidFill>
                  <a:schemeClr val="tx1"/>
                </a:solidFill>
                <a:latin typeface="Calibri" panose="020F0502020204030204" pitchFamily="34" charset="0"/>
                <a:cs typeface="Calibri" panose="020F0502020204030204" pitchFamily="34" charset="0"/>
              </a:rPr>
              <a:t>Text </a:t>
            </a:r>
            <a:r>
              <a:rPr lang="es-ES" sz="2400" dirty="0">
                <a:solidFill>
                  <a:schemeClr val="tx1"/>
                </a:solidFill>
                <a:latin typeface="Calibri" panose="020F0502020204030204" pitchFamily="34" charset="0"/>
                <a:cs typeface="Calibri" panose="020F0502020204030204" pitchFamily="34" charset="0"/>
              </a:rPr>
              <a:t>de un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de tipo </a:t>
            </a:r>
            <a:r>
              <a:rPr lang="es-ES" sz="2400" dirty="0" err="1">
                <a:solidFill>
                  <a:schemeClr val="tx1"/>
                </a:solidFill>
                <a:latin typeface="Calibri" panose="020F0502020204030204" pitchFamily="34" charset="0"/>
                <a:cs typeface="Calibri" panose="020F0502020204030204" pitchFamily="34" charset="0"/>
              </a:rPr>
              <a:t>TextMeshPro</a:t>
            </a:r>
            <a:r>
              <a:rPr lang="es-ES" sz="2400" dirty="0">
                <a:solidFill>
                  <a:schemeClr val="tx1"/>
                </a:solidFill>
                <a:latin typeface="Calibri" panose="020F0502020204030204" pitchFamily="34" charset="0"/>
                <a:cs typeface="Calibri" panose="020F0502020204030204" pitchFamily="34" charset="0"/>
              </a:rPr>
              <a:t> y modificaría su valor cada vez que se pulse la tecla espacio.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Como la propiedad </a:t>
            </a:r>
            <a:r>
              <a:rPr lang="es-ES" sz="2400" dirty="0" err="1">
                <a:solidFill>
                  <a:schemeClr val="tx1"/>
                </a:solidFill>
                <a:latin typeface="Calibri" panose="020F0502020204030204" pitchFamily="34" charset="0"/>
                <a:cs typeface="Calibri" panose="020F0502020204030204" pitchFamily="34" charset="0"/>
              </a:rPr>
              <a:t>pointsTMP</a:t>
            </a:r>
            <a:r>
              <a:rPr lang="es-ES" sz="2400" dirty="0">
                <a:solidFill>
                  <a:schemeClr val="tx1"/>
                </a:solidFill>
                <a:latin typeface="Calibri" panose="020F0502020204030204" pitchFamily="34" charset="0"/>
                <a:cs typeface="Calibri" panose="020F0502020204030204" pitchFamily="34" charset="0"/>
              </a:rPr>
              <a:t> se declara </a:t>
            </a:r>
            <a:r>
              <a:rPr lang="es-ES" sz="2400" dirty="0" err="1">
                <a:solidFill>
                  <a:schemeClr val="tx1"/>
                </a:solidFill>
                <a:latin typeface="Calibri" panose="020F0502020204030204" pitchFamily="34" charset="0"/>
                <a:cs typeface="Calibri" panose="020F0502020204030204" pitchFamily="34" charset="0"/>
              </a:rPr>
              <a:t>SerializeField</a:t>
            </a:r>
            <a:r>
              <a:rPr lang="es-ES" sz="2400" dirty="0">
                <a:solidFill>
                  <a:schemeClr val="tx1"/>
                </a:solidFill>
                <a:latin typeface="Calibri" panose="020F0502020204030204" pitchFamily="34" charset="0"/>
                <a:cs typeface="Calibri" panose="020F0502020204030204" pitchFamily="34" charset="0"/>
              </a:rPr>
              <a:t>, aparecerá en el inspector para poder arrastrar a la casilla el </a:t>
            </a:r>
            <a:r>
              <a:rPr lang="es-ES" sz="2400" dirty="0" err="1">
                <a:solidFill>
                  <a:schemeClr val="tx1"/>
                </a:solidFill>
                <a:latin typeface="Calibri" panose="020F0502020204030204" pitchFamily="34" charset="0"/>
                <a:cs typeface="Calibri" panose="020F0502020204030204" pitchFamily="34" charset="0"/>
              </a:rPr>
              <a:t>TextMeshPro</a:t>
            </a:r>
            <a:r>
              <a:rPr lang="es-ES" sz="2400" dirty="0">
                <a:solidFill>
                  <a:schemeClr val="tx1"/>
                </a:solidFill>
                <a:latin typeface="Calibri" panose="020F0502020204030204" pitchFamily="34" charset="0"/>
                <a:cs typeface="Calibri" panose="020F0502020204030204" pitchFamily="34" charset="0"/>
              </a:rPr>
              <a:t> y así acceder al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y sus propiedades.</a:t>
            </a:r>
          </a:p>
        </p:txBody>
      </p:sp>
      <p:pic>
        <p:nvPicPr>
          <p:cNvPr id="6" name="Imagen 5">
            <a:extLst>
              <a:ext uri="{FF2B5EF4-FFF2-40B4-BE49-F238E27FC236}">
                <a16:creationId xmlns:a16="http://schemas.microsoft.com/office/drawing/2014/main" id="{9BE3D2F5-71B3-F6A4-C941-6E5644783F71}"/>
              </a:ext>
            </a:extLst>
          </p:cNvPr>
          <p:cNvPicPr>
            <a:picLocks noChangeAspect="1"/>
          </p:cNvPicPr>
          <p:nvPr/>
        </p:nvPicPr>
        <p:blipFill>
          <a:blip r:embed="rId2"/>
          <a:stretch>
            <a:fillRect/>
          </a:stretch>
        </p:blipFill>
        <p:spPr>
          <a:xfrm>
            <a:off x="7392144" y="2442895"/>
            <a:ext cx="4281212" cy="3935312"/>
          </a:xfrm>
          <a:prstGeom prst="rect">
            <a:avLst/>
          </a:prstGeom>
          <a:noFill/>
          <a:ln w="57150">
            <a:solidFill>
              <a:schemeClr val="accent2"/>
            </a:solidFill>
          </a:ln>
        </p:spPr>
      </p:pic>
    </p:spTree>
    <p:extLst>
      <p:ext uri="{BB962C8B-B14F-4D97-AF65-F5344CB8AC3E}">
        <p14:creationId xmlns:p14="http://schemas.microsoft.com/office/powerpoint/2010/main" val="3126903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Acceso a componentes de otros </a:t>
            </a:r>
            <a:r>
              <a:rPr lang="es-ES" sz="3600" b="1" cap="none" dirty="0" err="1">
                <a:solidFill>
                  <a:schemeClr val="accent1"/>
                </a:solidFill>
                <a:latin typeface="Calibri" panose="020F0502020204030204" pitchFamily="34" charset="0"/>
                <a:cs typeface="Calibri" panose="020F0502020204030204" pitchFamily="34" charset="0"/>
              </a:rPr>
              <a:t>GameObjects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Una vez se tiene la referencia a un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con cualquiera de las técnicas vistas anteriormente, se puede acceder a los componentes de dicho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con el método </a:t>
            </a:r>
            <a:r>
              <a:rPr lang="es-ES" sz="2400" b="1" dirty="0" err="1">
                <a:solidFill>
                  <a:schemeClr val="tx1"/>
                </a:solidFill>
                <a:latin typeface="Calibri" panose="020F0502020204030204" pitchFamily="34" charset="0"/>
                <a:cs typeface="Calibri" panose="020F0502020204030204" pitchFamily="34" charset="0"/>
              </a:rPr>
              <a:t>GetComponent</a:t>
            </a:r>
            <a:r>
              <a:rPr lang="es-ES" sz="2400" dirty="0">
                <a:solidFill>
                  <a:schemeClr val="tx1"/>
                </a:solidFill>
                <a:latin typeface="Calibri" panose="020F0502020204030204" pitchFamily="34" charset="0"/>
                <a:cs typeface="Calibri" panose="020F0502020204030204" pitchFamily="34" charset="0"/>
              </a:rPr>
              <a:t> igual que se accede a los componentes del propio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a:t>
            </a:r>
          </a:p>
        </p:txBody>
      </p:sp>
      <p:pic>
        <p:nvPicPr>
          <p:cNvPr id="23" name="Imagen 22">
            <a:extLst>
              <a:ext uri="{FF2B5EF4-FFF2-40B4-BE49-F238E27FC236}">
                <a16:creationId xmlns:a16="http://schemas.microsoft.com/office/drawing/2014/main" id="{88A6C4F7-3977-4358-ABBC-C5BBD8B502B7}"/>
              </a:ext>
            </a:extLst>
          </p:cNvPr>
          <p:cNvPicPr>
            <a:picLocks noChangeAspect="1"/>
          </p:cNvPicPr>
          <p:nvPr/>
        </p:nvPicPr>
        <p:blipFill>
          <a:blip r:embed="rId2"/>
          <a:stretch>
            <a:fillRect/>
          </a:stretch>
        </p:blipFill>
        <p:spPr>
          <a:xfrm>
            <a:off x="3263875" y="2540786"/>
            <a:ext cx="5664250" cy="3837421"/>
          </a:xfrm>
          <a:prstGeom prst="rect">
            <a:avLst/>
          </a:prstGeom>
          <a:noFill/>
          <a:ln w="57150">
            <a:solidFill>
              <a:schemeClr val="accent2"/>
            </a:solidFill>
          </a:ln>
        </p:spPr>
      </p:pic>
      <p:cxnSp>
        <p:nvCxnSpPr>
          <p:cNvPr id="24" name="Conector recto de flecha 23">
            <a:extLst>
              <a:ext uri="{FF2B5EF4-FFF2-40B4-BE49-F238E27FC236}">
                <a16:creationId xmlns:a16="http://schemas.microsoft.com/office/drawing/2014/main" id="{0927A7BB-050A-49C7-B8BD-614F7ED2DF26}"/>
              </a:ext>
            </a:extLst>
          </p:cNvPr>
          <p:cNvCxnSpPr>
            <a:cxnSpLocks/>
          </p:cNvCxnSpPr>
          <p:nvPr/>
        </p:nvCxnSpPr>
        <p:spPr>
          <a:xfrm flipH="1">
            <a:off x="7680176" y="3915917"/>
            <a:ext cx="1001931" cy="543579"/>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Conector recto de flecha 24">
            <a:extLst>
              <a:ext uri="{FF2B5EF4-FFF2-40B4-BE49-F238E27FC236}">
                <a16:creationId xmlns:a16="http://schemas.microsoft.com/office/drawing/2014/main" id="{9EA5B847-B499-4792-A529-92CB91F56ECE}"/>
              </a:ext>
            </a:extLst>
          </p:cNvPr>
          <p:cNvCxnSpPr>
            <a:cxnSpLocks/>
          </p:cNvCxnSpPr>
          <p:nvPr/>
        </p:nvCxnSpPr>
        <p:spPr>
          <a:xfrm flipH="1">
            <a:off x="6568182" y="3144117"/>
            <a:ext cx="892592" cy="12603"/>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31684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Acceso a componentes de otros </a:t>
            </a:r>
            <a:r>
              <a:rPr lang="es-ES" sz="3600" b="1" cap="none" dirty="0" err="1">
                <a:solidFill>
                  <a:schemeClr val="accent1"/>
                </a:solidFill>
                <a:latin typeface="Calibri" panose="020F0502020204030204" pitchFamily="34" charset="0"/>
                <a:cs typeface="Calibri" panose="020F0502020204030204" pitchFamily="34" charset="0"/>
              </a:rPr>
              <a:t>GameObjects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Otro método para acceder a un componente de otro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es definiendo la propiedad que almacenará el componente con [</a:t>
            </a:r>
            <a:r>
              <a:rPr lang="es-ES" sz="2200" dirty="0" err="1">
                <a:solidFill>
                  <a:schemeClr val="tx1"/>
                </a:solidFill>
                <a:latin typeface="Calibri" panose="020F0502020204030204" pitchFamily="34" charset="0"/>
                <a:cs typeface="Calibri" panose="020F0502020204030204" pitchFamily="34" charset="0"/>
              </a:rPr>
              <a:t>SerializeField</a:t>
            </a:r>
            <a:r>
              <a:rPr lang="es-ES" sz="2200" dirty="0">
                <a:solidFill>
                  <a:schemeClr val="tx1"/>
                </a:solidFill>
                <a:latin typeface="Calibri" panose="020F0502020204030204" pitchFamily="34" charset="0"/>
                <a:cs typeface="Calibri" panose="020F0502020204030204" pitchFamily="34" charset="0"/>
              </a:rPr>
              <a:t>] y arrastrar todo el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a la casilla del inspector.</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Unity reconocerá que se quiere un componente determinado y lo asignará directamente.</a:t>
            </a:r>
          </a:p>
        </p:txBody>
      </p:sp>
      <p:pic>
        <p:nvPicPr>
          <p:cNvPr id="3" name="Imagen 2">
            <a:extLst>
              <a:ext uri="{FF2B5EF4-FFF2-40B4-BE49-F238E27FC236}">
                <a16:creationId xmlns:a16="http://schemas.microsoft.com/office/drawing/2014/main" id="{566ED8E5-4B03-E9A1-1767-28E6970ED588}"/>
              </a:ext>
            </a:extLst>
          </p:cNvPr>
          <p:cNvPicPr>
            <a:picLocks noChangeAspect="1"/>
          </p:cNvPicPr>
          <p:nvPr/>
        </p:nvPicPr>
        <p:blipFill>
          <a:blip r:embed="rId3"/>
          <a:stretch>
            <a:fillRect/>
          </a:stretch>
        </p:blipFill>
        <p:spPr>
          <a:xfrm>
            <a:off x="701961" y="3186373"/>
            <a:ext cx="4954747" cy="1590128"/>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BD276769-3D4C-498A-92ED-51AF8D043238}"/>
              </a:ext>
            </a:extLst>
          </p:cNvPr>
          <p:cNvCxnSpPr>
            <a:cxnSpLocks/>
          </p:cNvCxnSpPr>
          <p:nvPr/>
        </p:nvCxnSpPr>
        <p:spPr>
          <a:xfrm>
            <a:off x="495681" y="3809586"/>
            <a:ext cx="648072"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2" name="Imagen 11">
            <a:extLst>
              <a:ext uri="{FF2B5EF4-FFF2-40B4-BE49-F238E27FC236}">
                <a16:creationId xmlns:a16="http://schemas.microsoft.com/office/drawing/2014/main" id="{099EDE0A-CB16-8B95-3123-F43C26942AB4}"/>
              </a:ext>
            </a:extLst>
          </p:cNvPr>
          <p:cNvPicPr>
            <a:picLocks noChangeAspect="1"/>
          </p:cNvPicPr>
          <p:nvPr/>
        </p:nvPicPr>
        <p:blipFill>
          <a:blip r:embed="rId4"/>
          <a:stretch>
            <a:fillRect/>
          </a:stretch>
        </p:blipFill>
        <p:spPr>
          <a:xfrm>
            <a:off x="3359696" y="5205182"/>
            <a:ext cx="5334744" cy="1076475"/>
          </a:xfrm>
          <a:prstGeom prst="rect">
            <a:avLst/>
          </a:prstGeom>
          <a:noFill/>
          <a:ln w="57150">
            <a:solidFill>
              <a:schemeClr val="accent2"/>
            </a:solidFill>
          </a:ln>
        </p:spPr>
      </p:pic>
      <p:pic>
        <p:nvPicPr>
          <p:cNvPr id="14" name="Imagen 13">
            <a:extLst>
              <a:ext uri="{FF2B5EF4-FFF2-40B4-BE49-F238E27FC236}">
                <a16:creationId xmlns:a16="http://schemas.microsoft.com/office/drawing/2014/main" id="{73ED89F6-FE72-0679-52F0-3096DF7ED737}"/>
              </a:ext>
            </a:extLst>
          </p:cNvPr>
          <p:cNvPicPr>
            <a:picLocks noChangeAspect="1"/>
          </p:cNvPicPr>
          <p:nvPr/>
        </p:nvPicPr>
        <p:blipFill>
          <a:blip r:embed="rId5"/>
          <a:stretch>
            <a:fillRect/>
          </a:stretch>
        </p:blipFill>
        <p:spPr>
          <a:xfrm>
            <a:off x="6174347" y="3429000"/>
            <a:ext cx="5315692" cy="1105054"/>
          </a:xfrm>
          <a:prstGeom prst="rect">
            <a:avLst/>
          </a:prstGeom>
          <a:noFill/>
          <a:ln w="57150">
            <a:solidFill>
              <a:schemeClr val="accent2"/>
            </a:solidFill>
          </a:ln>
        </p:spPr>
      </p:pic>
      <p:cxnSp>
        <p:nvCxnSpPr>
          <p:cNvPr id="18" name="Conector recto de flecha 17">
            <a:extLst>
              <a:ext uri="{FF2B5EF4-FFF2-40B4-BE49-F238E27FC236}">
                <a16:creationId xmlns:a16="http://schemas.microsoft.com/office/drawing/2014/main" id="{8449CAC1-12D7-4D26-AE85-F79FAB1FDA54}"/>
              </a:ext>
            </a:extLst>
          </p:cNvPr>
          <p:cNvCxnSpPr>
            <a:cxnSpLocks/>
          </p:cNvCxnSpPr>
          <p:nvPr/>
        </p:nvCxnSpPr>
        <p:spPr>
          <a:xfrm flipH="1" flipV="1">
            <a:off x="9912424" y="4297573"/>
            <a:ext cx="1034533" cy="381363"/>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Conector recto de flecha 19">
            <a:extLst>
              <a:ext uri="{FF2B5EF4-FFF2-40B4-BE49-F238E27FC236}">
                <a16:creationId xmlns:a16="http://schemas.microsoft.com/office/drawing/2014/main" id="{5235F102-EC3B-40D6-92BF-6F67E59E94A9}"/>
              </a:ext>
            </a:extLst>
          </p:cNvPr>
          <p:cNvCxnSpPr>
            <a:cxnSpLocks/>
          </p:cNvCxnSpPr>
          <p:nvPr/>
        </p:nvCxnSpPr>
        <p:spPr>
          <a:xfrm flipH="1" flipV="1">
            <a:off x="7248128" y="6032693"/>
            <a:ext cx="1034533" cy="381363"/>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23322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Acceso a componentes de otros </a:t>
            </a:r>
            <a:r>
              <a:rPr lang="es-ES" sz="3600" b="1" cap="none" dirty="0" err="1">
                <a:solidFill>
                  <a:schemeClr val="accent1"/>
                </a:solidFill>
                <a:latin typeface="Calibri" panose="020F0502020204030204" pitchFamily="34" charset="0"/>
                <a:cs typeface="Calibri" panose="020F0502020204030204" pitchFamily="34" charset="0"/>
              </a:rPr>
              <a:t>GameObjects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Se puede </a:t>
            </a:r>
            <a:r>
              <a:rPr lang="es-ES" sz="2400" b="1" dirty="0">
                <a:solidFill>
                  <a:schemeClr val="tx1"/>
                </a:solidFill>
                <a:latin typeface="Calibri" panose="020F0502020204030204" pitchFamily="34" charset="0"/>
                <a:cs typeface="Calibri" panose="020F0502020204030204" pitchFamily="34" charset="0"/>
              </a:rPr>
              <a:t>acceder a los scripts de otros </a:t>
            </a:r>
            <a:r>
              <a:rPr lang="es-ES" sz="2400" b="1" dirty="0" err="1">
                <a:solidFill>
                  <a:schemeClr val="tx1"/>
                </a:solidFill>
                <a:latin typeface="Calibri" panose="020F0502020204030204" pitchFamily="34" charset="0"/>
                <a:cs typeface="Calibri" panose="020F0502020204030204" pitchFamily="34" charset="0"/>
              </a:rPr>
              <a:t>GameObjetcs</a:t>
            </a:r>
            <a:r>
              <a:rPr lang="es-ES" sz="2400" b="1" dirty="0">
                <a:solidFill>
                  <a:schemeClr val="tx1"/>
                </a:solidFill>
                <a:latin typeface="Calibri" panose="020F0502020204030204" pitchFamily="34" charset="0"/>
                <a:cs typeface="Calibri" panose="020F0502020204030204" pitchFamily="34" charset="0"/>
              </a:rPr>
              <a:t> </a:t>
            </a:r>
            <a:r>
              <a:rPr lang="es-ES" sz="2400" dirty="0">
                <a:solidFill>
                  <a:schemeClr val="tx1"/>
                </a:solidFill>
                <a:latin typeface="Calibri" panose="020F0502020204030204" pitchFamily="34" charset="0"/>
                <a:cs typeface="Calibri" panose="020F0502020204030204" pitchFamily="34" charset="0"/>
              </a:rPr>
              <a:t>a partir del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al que se quiere acceder y al </a:t>
            </a:r>
            <a:r>
              <a:rPr lang="es-ES" sz="2400" b="1" dirty="0">
                <a:solidFill>
                  <a:schemeClr val="tx1"/>
                </a:solidFill>
                <a:latin typeface="Calibri" panose="020F0502020204030204" pitchFamily="34" charset="0"/>
                <a:cs typeface="Calibri" panose="020F0502020204030204" pitchFamily="34" charset="0"/>
              </a:rPr>
              <a:t>nombre del script</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Se puede utilizar cualquier técnica de las vistas anteriormente para obtener la referencia al otro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el ejemplo desde el </a:t>
            </a:r>
            <a:r>
              <a:rPr lang="es-ES" sz="2400" dirty="0" err="1">
                <a:solidFill>
                  <a:schemeClr val="tx1"/>
                </a:solidFill>
                <a:latin typeface="Calibri" panose="020F0502020204030204" pitchFamily="34" charset="0"/>
                <a:cs typeface="Calibri" panose="020F0502020204030204" pitchFamily="34" charset="0"/>
              </a:rPr>
              <a:t>RedCube</a:t>
            </a:r>
            <a:r>
              <a:rPr lang="es-ES" sz="2400" dirty="0">
                <a:solidFill>
                  <a:schemeClr val="tx1"/>
                </a:solidFill>
                <a:latin typeface="Calibri" panose="020F0502020204030204" pitchFamily="34" charset="0"/>
                <a:cs typeface="Calibri" panose="020F0502020204030204" pitchFamily="34" charset="0"/>
              </a:rPr>
              <a:t> se desactiva el </a:t>
            </a:r>
            <a:r>
              <a:rPr lang="es-ES" sz="2400" dirty="0" err="1">
                <a:solidFill>
                  <a:schemeClr val="tx1"/>
                </a:solidFill>
                <a:latin typeface="Calibri" panose="020F0502020204030204" pitchFamily="34" charset="0"/>
                <a:cs typeface="Calibri" panose="020F0502020204030204" pitchFamily="34" charset="0"/>
              </a:rPr>
              <a:t>BlueCube</a:t>
            </a:r>
            <a:r>
              <a:rPr lang="es-ES" sz="2400" dirty="0">
                <a:solidFill>
                  <a:schemeClr val="tx1"/>
                </a:solidFill>
                <a:latin typeface="Calibri" panose="020F0502020204030204" pitchFamily="34" charset="0"/>
                <a:cs typeface="Calibri" panose="020F0502020204030204" pitchFamily="34" charset="0"/>
              </a:rPr>
              <a:t>.</a:t>
            </a:r>
          </a:p>
        </p:txBody>
      </p:sp>
      <p:pic>
        <p:nvPicPr>
          <p:cNvPr id="3" name="Imagen 2">
            <a:extLst>
              <a:ext uri="{FF2B5EF4-FFF2-40B4-BE49-F238E27FC236}">
                <a16:creationId xmlns:a16="http://schemas.microsoft.com/office/drawing/2014/main" id="{790789F2-9352-47FF-813E-FF71FED36954}"/>
              </a:ext>
            </a:extLst>
          </p:cNvPr>
          <p:cNvPicPr>
            <a:picLocks noChangeAspect="1"/>
          </p:cNvPicPr>
          <p:nvPr/>
        </p:nvPicPr>
        <p:blipFill>
          <a:blip r:embed="rId2"/>
          <a:stretch>
            <a:fillRect/>
          </a:stretch>
        </p:blipFill>
        <p:spPr>
          <a:xfrm>
            <a:off x="1919536" y="4175896"/>
            <a:ext cx="2079192" cy="647723"/>
          </a:xfrm>
          <a:prstGeom prst="rect">
            <a:avLst/>
          </a:prstGeom>
          <a:noFill/>
          <a:ln w="57150">
            <a:solidFill>
              <a:schemeClr val="accent2"/>
            </a:solidFill>
          </a:ln>
        </p:spPr>
      </p:pic>
      <p:pic>
        <p:nvPicPr>
          <p:cNvPr id="8" name="Imagen 7">
            <a:extLst>
              <a:ext uri="{FF2B5EF4-FFF2-40B4-BE49-F238E27FC236}">
                <a16:creationId xmlns:a16="http://schemas.microsoft.com/office/drawing/2014/main" id="{187583F2-845F-4D7B-AEED-17A749DE66E4}"/>
              </a:ext>
            </a:extLst>
          </p:cNvPr>
          <p:cNvPicPr>
            <a:picLocks noChangeAspect="1"/>
          </p:cNvPicPr>
          <p:nvPr/>
        </p:nvPicPr>
        <p:blipFill>
          <a:blip r:embed="rId3"/>
          <a:stretch>
            <a:fillRect/>
          </a:stretch>
        </p:blipFill>
        <p:spPr>
          <a:xfrm>
            <a:off x="5775028" y="3216226"/>
            <a:ext cx="3225661" cy="2713960"/>
          </a:xfrm>
          <a:prstGeom prst="rect">
            <a:avLst/>
          </a:prstGeom>
          <a:noFill/>
          <a:ln w="57150">
            <a:solidFill>
              <a:schemeClr val="accent2"/>
            </a:solidFill>
          </a:ln>
        </p:spPr>
      </p:pic>
      <p:cxnSp>
        <p:nvCxnSpPr>
          <p:cNvPr id="14" name="Conector recto de flecha 13">
            <a:extLst>
              <a:ext uri="{FF2B5EF4-FFF2-40B4-BE49-F238E27FC236}">
                <a16:creationId xmlns:a16="http://schemas.microsoft.com/office/drawing/2014/main" id="{E8AB102A-1A73-4082-97B1-2CD32FE35026}"/>
              </a:ext>
            </a:extLst>
          </p:cNvPr>
          <p:cNvCxnSpPr>
            <a:cxnSpLocks/>
          </p:cNvCxnSpPr>
          <p:nvPr/>
        </p:nvCxnSpPr>
        <p:spPr>
          <a:xfrm flipH="1">
            <a:off x="3622607" y="4542263"/>
            <a:ext cx="1014164"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de flecha 16">
            <a:extLst>
              <a:ext uri="{FF2B5EF4-FFF2-40B4-BE49-F238E27FC236}">
                <a16:creationId xmlns:a16="http://schemas.microsoft.com/office/drawing/2014/main" id="{5A236B32-C851-4D60-94AB-97A624263503}"/>
              </a:ext>
            </a:extLst>
          </p:cNvPr>
          <p:cNvCxnSpPr>
            <a:cxnSpLocks/>
          </p:cNvCxnSpPr>
          <p:nvPr/>
        </p:nvCxnSpPr>
        <p:spPr>
          <a:xfrm flipH="1">
            <a:off x="7695030" y="3615724"/>
            <a:ext cx="1305289" cy="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F7D7D6C4-592E-4B1D-86A6-E1A41FB1CD27}"/>
              </a:ext>
            </a:extLst>
          </p:cNvPr>
          <p:cNvCxnSpPr>
            <a:cxnSpLocks/>
          </p:cNvCxnSpPr>
          <p:nvPr/>
        </p:nvCxnSpPr>
        <p:spPr>
          <a:xfrm flipH="1">
            <a:off x="8682686" y="3478303"/>
            <a:ext cx="812545" cy="844568"/>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Conector recto de flecha 19">
            <a:extLst>
              <a:ext uri="{FF2B5EF4-FFF2-40B4-BE49-F238E27FC236}">
                <a16:creationId xmlns:a16="http://schemas.microsoft.com/office/drawing/2014/main" id="{DCCFB200-BF85-4A87-9F2C-D15D619B0CA2}"/>
              </a:ext>
            </a:extLst>
          </p:cNvPr>
          <p:cNvCxnSpPr>
            <a:cxnSpLocks/>
          </p:cNvCxnSpPr>
          <p:nvPr/>
        </p:nvCxnSpPr>
        <p:spPr>
          <a:xfrm>
            <a:off x="2423592" y="3717032"/>
            <a:ext cx="354508" cy="506497"/>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3" name="Conector recto de flecha 22">
            <a:extLst>
              <a:ext uri="{FF2B5EF4-FFF2-40B4-BE49-F238E27FC236}">
                <a16:creationId xmlns:a16="http://schemas.microsoft.com/office/drawing/2014/main" id="{BCD8B29C-FDBE-4A3B-B30F-31342438DC78}"/>
              </a:ext>
            </a:extLst>
          </p:cNvPr>
          <p:cNvCxnSpPr>
            <a:cxnSpLocks/>
          </p:cNvCxnSpPr>
          <p:nvPr/>
        </p:nvCxnSpPr>
        <p:spPr>
          <a:xfrm flipH="1">
            <a:off x="8033873" y="4689534"/>
            <a:ext cx="1224135" cy="453883"/>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998691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El componente </a:t>
            </a:r>
            <a:r>
              <a:rPr lang="es-ES" sz="3600" b="1" cap="none" dirty="0" err="1">
                <a:solidFill>
                  <a:schemeClr val="accent1"/>
                </a:solidFill>
                <a:latin typeface="Calibri" panose="020F0502020204030204" pitchFamily="34" charset="0"/>
                <a:cs typeface="Calibri" panose="020F0502020204030204" pitchFamily="34" charset="0"/>
              </a:rPr>
              <a:t>Transform</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componente </a:t>
            </a:r>
            <a:r>
              <a:rPr lang="es-ES" sz="2800" dirty="0" err="1">
                <a:solidFill>
                  <a:schemeClr val="tx1"/>
                </a:solidFill>
                <a:latin typeface="Calibri" panose="020F0502020204030204" pitchFamily="34" charset="0"/>
                <a:cs typeface="Calibri" panose="020F0502020204030204" pitchFamily="34" charset="0"/>
              </a:rPr>
              <a:t>Transform</a:t>
            </a:r>
            <a:r>
              <a:rPr lang="es-ES" sz="2800" dirty="0">
                <a:solidFill>
                  <a:schemeClr val="tx1"/>
                </a:solidFill>
                <a:latin typeface="Calibri" panose="020F0502020204030204" pitchFamily="34" charset="0"/>
                <a:cs typeface="Calibri" panose="020F0502020204030204" pitchFamily="34" charset="0"/>
              </a:rPr>
              <a:t> se estructura en tres elementos: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b="1" dirty="0">
                <a:solidFill>
                  <a:schemeClr val="tx1"/>
                </a:solidFill>
                <a:latin typeface="Calibri" panose="020F0502020204030204" pitchFamily="34" charset="0"/>
                <a:cs typeface="Calibri" panose="020F0502020204030204" pitchFamily="34" charset="0"/>
              </a:rPr>
              <a:t>Posición</a:t>
            </a:r>
          </a:p>
          <a:p>
            <a:pPr lvl="1">
              <a:spcBef>
                <a:spcPts val="0"/>
              </a:spcBef>
              <a:spcAft>
                <a:spcPts val="0"/>
              </a:spcAft>
            </a:pPr>
            <a:r>
              <a:rPr lang="es-ES" sz="2800" b="1" dirty="0">
                <a:solidFill>
                  <a:schemeClr val="tx1"/>
                </a:solidFill>
                <a:latin typeface="Calibri" panose="020F0502020204030204" pitchFamily="34" charset="0"/>
                <a:cs typeface="Calibri" panose="020F0502020204030204" pitchFamily="34" charset="0"/>
              </a:rPr>
              <a:t>Rotación</a:t>
            </a:r>
          </a:p>
          <a:p>
            <a:pPr lvl="1">
              <a:spcBef>
                <a:spcPts val="0"/>
              </a:spcBef>
              <a:spcAft>
                <a:spcPts val="0"/>
              </a:spcAft>
            </a:pPr>
            <a:r>
              <a:rPr lang="es-ES" sz="2800" b="1" dirty="0">
                <a:solidFill>
                  <a:schemeClr val="tx1"/>
                </a:solidFill>
                <a:latin typeface="Calibri" panose="020F0502020204030204" pitchFamily="34" charset="0"/>
                <a:cs typeface="Calibri" panose="020F0502020204030204" pitchFamily="34" charset="0"/>
              </a:rPr>
              <a:t>Escala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cada elemento se especifica un valor por cada coordenada que se puede consultar como se ha visto anteriormente.</a:t>
            </a:r>
          </a:p>
        </p:txBody>
      </p:sp>
      <p:pic>
        <p:nvPicPr>
          <p:cNvPr id="7" name="Imagen 6">
            <a:extLst>
              <a:ext uri="{FF2B5EF4-FFF2-40B4-BE49-F238E27FC236}">
                <a16:creationId xmlns:a16="http://schemas.microsoft.com/office/drawing/2014/main" id="{B7A60207-D1CC-2644-FE63-FDEC8281DBD8}"/>
              </a:ext>
            </a:extLst>
          </p:cNvPr>
          <p:cNvPicPr>
            <a:picLocks noChangeAspect="1"/>
          </p:cNvPicPr>
          <p:nvPr/>
        </p:nvPicPr>
        <p:blipFill>
          <a:blip r:embed="rId2"/>
          <a:stretch>
            <a:fillRect/>
          </a:stretch>
        </p:blipFill>
        <p:spPr>
          <a:xfrm>
            <a:off x="3812607" y="2066735"/>
            <a:ext cx="5210902" cy="1362265"/>
          </a:xfrm>
          <a:prstGeom prst="rect">
            <a:avLst/>
          </a:prstGeom>
          <a:noFill/>
          <a:ln w="57150">
            <a:solidFill>
              <a:schemeClr val="accent2"/>
            </a:solidFill>
          </a:ln>
        </p:spPr>
      </p:pic>
      <p:pic>
        <p:nvPicPr>
          <p:cNvPr id="9" name="Imagen 8">
            <a:extLst>
              <a:ext uri="{FF2B5EF4-FFF2-40B4-BE49-F238E27FC236}">
                <a16:creationId xmlns:a16="http://schemas.microsoft.com/office/drawing/2014/main" id="{51533159-668F-75E9-2174-3F6181EF251B}"/>
              </a:ext>
            </a:extLst>
          </p:cNvPr>
          <p:cNvPicPr>
            <a:picLocks noChangeAspect="1"/>
          </p:cNvPicPr>
          <p:nvPr/>
        </p:nvPicPr>
        <p:blipFill>
          <a:blip r:embed="rId3"/>
          <a:stretch>
            <a:fillRect/>
          </a:stretch>
        </p:blipFill>
        <p:spPr>
          <a:xfrm>
            <a:off x="3161890" y="5229288"/>
            <a:ext cx="5868219" cy="933580"/>
          </a:xfrm>
          <a:prstGeom prst="rect">
            <a:avLst/>
          </a:prstGeom>
          <a:noFill/>
          <a:ln w="57150">
            <a:solidFill>
              <a:schemeClr val="accent2"/>
            </a:solidFill>
          </a:ln>
        </p:spPr>
      </p:pic>
    </p:spTree>
    <p:extLst>
      <p:ext uri="{BB962C8B-B14F-4D97-AF65-F5344CB8AC3E}">
        <p14:creationId xmlns:p14="http://schemas.microsoft.com/office/powerpoint/2010/main" val="1509338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El componente </a:t>
            </a:r>
            <a:r>
              <a:rPr lang="es-ES" sz="3600" b="1" cap="none" dirty="0" err="1">
                <a:solidFill>
                  <a:schemeClr val="accent1"/>
                </a:solidFill>
                <a:latin typeface="Calibri" panose="020F0502020204030204" pitchFamily="34" charset="0"/>
                <a:cs typeface="Calibri" panose="020F0502020204030204" pitchFamily="34" charset="0"/>
              </a:rPr>
              <a:t>Transform</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modificar la </a:t>
            </a:r>
            <a:r>
              <a:rPr lang="es-ES" sz="2400" b="1" dirty="0">
                <a:solidFill>
                  <a:schemeClr val="tx1"/>
                </a:solidFill>
                <a:latin typeface="Calibri" panose="020F0502020204030204" pitchFamily="34" charset="0"/>
                <a:cs typeface="Calibri" panose="020F0502020204030204" pitchFamily="34" charset="0"/>
              </a:rPr>
              <a:t>posición</a:t>
            </a:r>
            <a:r>
              <a:rPr lang="es-ES" sz="2400" dirty="0">
                <a:solidFill>
                  <a:schemeClr val="tx1"/>
                </a:solidFill>
                <a:latin typeface="Calibri" panose="020F0502020204030204" pitchFamily="34" charset="0"/>
                <a:cs typeface="Calibri" panose="020F0502020204030204" pitchFamily="34" charset="0"/>
              </a:rPr>
              <a:t>, la </a:t>
            </a:r>
            <a:r>
              <a:rPr lang="es-ES" sz="2400" b="1" dirty="0">
                <a:solidFill>
                  <a:schemeClr val="tx1"/>
                </a:solidFill>
                <a:latin typeface="Calibri" panose="020F0502020204030204" pitchFamily="34" charset="0"/>
                <a:cs typeface="Calibri" panose="020F0502020204030204" pitchFamily="34" charset="0"/>
              </a:rPr>
              <a:t>rotación</a:t>
            </a:r>
            <a:r>
              <a:rPr lang="es-ES" sz="2400" dirty="0">
                <a:solidFill>
                  <a:schemeClr val="tx1"/>
                </a:solidFill>
                <a:latin typeface="Calibri" panose="020F0502020204030204" pitchFamily="34" charset="0"/>
                <a:cs typeface="Calibri" panose="020F0502020204030204" pitchFamily="34" charset="0"/>
              </a:rPr>
              <a:t> y la </a:t>
            </a:r>
            <a:r>
              <a:rPr lang="es-ES" sz="2400" b="1" dirty="0">
                <a:solidFill>
                  <a:schemeClr val="tx1"/>
                </a:solidFill>
                <a:latin typeface="Calibri" panose="020F0502020204030204" pitchFamily="34" charset="0"/>
                <a:cs typeface="Calibri" panose="020F0502020204030204" pitchFamily="34" charset="0"/>
              </a:rPr>
              <a:t>escala</a:t>
            </a:r>
            <a:r>
              <a:rPr lang="es-ES" sz="2400" dirty="0">
                <a:solidFill>
                  <a:schemeClr val="tx1"/>
                </a:solidFill>
                <a:latin typeface="Calibri" panose="020F0502020204030204" pitchFamily="34" charset="0"/>
                <a:cs typeface="Calibri" panose="020F0502020204030204" pitchFamily="34" charset="0"/>
              </a:rPr>
              <a:t> se usan objetos de la clase </a:t>
            </a:r>
            <a:r>
              <a:rPr lang="es-ES" sz="2400" b="1" dirty="0">
                <a:solidFill>
                  <a:schemeClr val="tx1"/>
                </a:solidFill>
                <a:latin typeface="Calibri" panose="020F0502020204030204" pitchFamily="34" charset="0"/>
                <a:cs typeface="Calibri" panose="020F0502020204030204" pitchFamily="34" charset="0"/>
              </a:rPr>
              <a:t>Vector3</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El código de la imagen representa las coordenadas: x=3, y=8, z=1.</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parámetros que admite son números decimales (</a:t>
            </a:r>
            <a:r>
              <a:rPr lang="es-ES" sz="2400" dirty="0" err="1">
                <a:solidFill>
                  <a:schemeClr val="tx1"/>
                </a:solidFill>
                <a:latin typeface="Calibri" panose="020F0502020204030204" pitchFamily="34" charset="0"/>
                <a:cs typeface="Calibri" panose="020F0502020204030204" pitchFamily="34" charset="0"/>
              </a:rPr>
              <a:t>float</a:t>
            </a:r>
            <a:r>
              <a:rPr lang="es-ES" sz="2400" dirty="0">
                <a:solidFill>
                  <a:schemeClr val="tx1"/>
                </a:solidFill>
                <a:latin typeface="Calibri" panose="020F0502020204030204" pitchFamily="34" charset="0"/>
                <a:cs typeface="Calibri" panose="020F0502020204030204" pitchFamily="34" charset="0"/>
              </a:rPr>
              <a:t>) aunque se puede indicar con enteros.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Si se indica un número decimal se debe añadir al final la letra f:</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4F4721FA-AAFA-4D19-A75E-6B9BBCC747FB}"/>
              </a:ext>
            </a:extLst>
          </p:cNvPr>
          <p:cNvPicPr>
            <a:picLocks noChangeAspect="1"/>
          </p:cNvPicPr>
          <p:nvPr/>
        </p:nvPicPr>
        <p:blipFill>
          <a:blip r:embed="rId2"/>
          <a:stretch>
            <a:fillRect/>
          </a:stretch>
        </p:blipFill>
        <p:spPr>
          <a:xfrm>
            <a:off x="3497540" y="5373216"/>
            <a:ext cx="5196919" cy="819795"/>
          </a:xfrm>
          <a:prstGeom prst="rect">
            <a:avLst/>
          </a:prstGeom>
          <a:noFill/>
          <a:ln w="57150">
            <a:solidFill>
              <a:schemeClr val="accent2"/>
            </a:solidFill>
          </a:ln>
        </p:spPr>
      </p:pic>
      <p:pic>
        <p:nvPicPr>
          <p:cNvPr id="7" name="Imagen 6">
            <a:extLst>
              <a:ext uri="{FF2B5EF4-FFF2-40B4-BE49-F238E27FC236}">
                <a16:creationId xmlns:a16="http://schemas.microsoft.com/office/drawing/2014/main" id="{F45B3531-92CC-4443-998D-2F2E22274A7C}"/>
              </a:ext>
            </a:extLst>
          </p:cNvPr>
          <p:cNvPicPr>
            <a:picLocks noChangeAspect="1"/>
          </p:cNvPicPr>
          <p:nvPr/>
        </p:nvPicPr>
        <p:blipFill>
          <a:blip r:embed="rId3"/>
          <a:stretch>
            <a:fillRect/>
          </a:stretch>
        </p:blipFill>
        <p:spPr>
          <a:xfrm>
            <a:off x="4003691" y="1772816"/>
            <a:ext cx="4184615" cy="798590"/>
          </a:xfrm>
          <a:prstGeom prst="rect">
            <a:avLst/>
          </a:prstGeom>
          <a:noFill/>
          <a:ln w="57150">
            <a:solidFill>
              <a:schemeClr val="accent2"/>
            </a:solidFill>
          </a:ln>
        </p:spPr>
      </p:pic>
    </p:spTree>
    <p:extLst>
      <p:ext uri="{BB962C8B-B14F-4D97-AF65-F5344CB8AC3E}">
        <p14:creationId xmlns:p14="http://schemas.microsoft.com/office/powerpoint/2010/main" val="934254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El componente </a:t>
            </a:r>
            <a:r>
              <a:rPr lang="es-ES" sz="3600" b="1" cap="none" dirty="0" err="1">
                <a:solidFill>
                  <a:schemeClr val="accent1"/>
                </a:solidFill>
                <a:latin typeface="Calibri" panose="020F0502020204030204" pitchFamily="34" charset="0"/>
                <a:cs typeface="Calibri" panose="020F0502020204030204" pitchFamily="34" charset="0"/>
              </a:rPr>
              <a:t>Transform</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Para </a:t>
            </a:r>
            <a:r>
              <a:rPr lang="es-ES" sz="2000" b="1" dirty="0">
                <a:solidFill>
                  <a:schemeClr val="tx1"/>
                </a:solidFill>
                <a:latin typeface="Calibri" panose="020F0502020204030204" pitchFamily="34" charset="0"/>
                <a:cs typeface="Calibri" panose="020F0502020204030204" pitchFamily="34" charset="0"/>
              </a:rPr>
              <a:t>cambiar la posición </a:t>
            </a:r>
            <a:r>
              <a:rPr lang="es-ES" sz="2000" dirty="0">
                <a:solidFill>
                  <a:schemeClr val="tx1"/>
                </a:solidFill>
                <a:latin typeface="Calibri" panose="020F0502020204030204" pitchFamily="34" charset="0"/>
                <a:cs typeface="Calibri" panose="020F0502020204030204" pitchFamily="34" charset="0"/>
              </a:rPr>
              <a:t>de un </a:t>
            </a:r>
            <a:r>
              <a:rPr lang="es-ES" sz="2000" dirty="0" err="1">
                <a:solidFill>
                  <a:schemeClr val="tx1"/>
                </a:solidFill>
                <a:latin typeface="Calibri" panose="020F0502020204030204" pitchFamily="34" charset="0"/>
                <a:cs typeface="Calibri" panose="020F0502020204030204" pitchFamily="34" charset="0"/>
              </a:rPr>
              <a:t>GameObject</a:t>
            </a:r>
            <a:r>
              <a:rPr lang="es-ES" sz="20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Indicar un </a:t>
            </a:r>
            <a:r>
              <a:rPr lang="es-ES" sz="2000" b="1" dirty="0">
                <a:solidFill>
                  <a:schemeClr val="tx1"/>
                </a:solidFill>
                <a:latin typeface="Calibri" panose="020F0502020204030204" pitchFamily="34" charset="0"/>
                <a:cs typeface="Calibri" panose="020F0502020204030204" pitchFamily="34" charset="0"/>
              </a:rPr>
              <a:t>nuevo</a:t>
            </a:r>
            <a:r>
              <a:rPr lang="es-ES" sz="2000" dirty="0">
                <a:solidFill>
                  <a:schemeClr val="tx1"/>
                </a:solidFill>
                <a:latin typeface="Calibri" panose="020F0502020204030204" pitchFamily="34" charset="0"/>
                <a:cs typeface="Calibri" panose="020F0502020204030204" pitchFamily="34" charset="0"/>
              </a:rPr>
              <a:t> </a:t>
            </a:r>
            <a:r>
              <a:rPr lang="es-ES" sz="2000" b="1" dirty="0">
                <a:solidFill>
                  <a:schemeClr val="tx1"/>
                </a:solidFill>
                <a:latin typeface="Calibri" panose="020F0502020204030204" pitchFamily="34" charset="0"/>
                <a:cs typeface="Calibri" panose="020F0502020204030204" pitchFamily="34" charset="0"/>
              </a:rPr>
              <a:t>Vector3</a:t>
            </a:r>
            <a:r>
              <a:rPr lang="es-ES" sz="2000" dirty="0">
                <a:solidFill>
                  <a:schemeClr val="tx1"/>
                </a:solidFill>
                <a:latin typeface="Calibri" panose="020F0502020204030204" pitchFamily="34" charset="0"/>
                <a:cs typeface="Calibri" panose="020F0502020204030204" pitchFamily="34" charset="0"/>
              </a:rPr>
              <a:t> para la propiedad </a:t>
            </a:r>
            <a:r>
              <a:rPr lang="es-ES" sz="2000" b="1" dirty="0">
                <a:solidFill>
                  <a:schemeClr val="tx1"/>
                </a:solidFill>
                <a:latin typeface="Calibri" panose="020F0502020204030204" pitchFamily="34" charset="0"/>
                <a:cs typeface="Calibri" panose="020F0502020204030204" pitchFamily="34" charset="0"/>
              </a:rPr>
              <a:t>position</a:t>
            </a:r>
            <a:r>
              <a:rPr lang="es-ES" sz="2000" dirty="0">
                <a:solidFill>
                  <a:schemeClr val="tx1"/>
                </a:solidFill>
                <a:latin typeface="Calibri" panose="020F0502020204030204" pitchFamily="34" charset="0"/>
                <a:cs typeface="Calibri" panose="020F0502020204030204" pitchFamily="34" charset="0"/>
              </a:rPr>
              <a:t> de su </a:t>
            </a:r>
            <a:r>
              <a:rPr lang="es-ES" sz="2000" b="1" dirty="0" err="1">
                <a:solidFill>
                  <a:schemeClr val="tx1"/>
                </a:solidFill>
                <a:latin typeface="Calibri" panose="020F0502020204030204" pitchFamily="34" charset="0"/>
                <a:cs typeface="Calibri" panose="020F0502020204030204" pitchFamily="34" charset="0"/>
              </a:rPr>
              <a:t>Transform</a:t>
            </a:r>
            <a:r>
              <a:rPr lang="es-ES" sz="2000" dirty="0">
                <a:solidFill>
                  <a:schemeClr val="tx1"/>
                </a:solidFill>
                <a:latin typeface="Calibri" panose="020F0502020204030204" pitchFamily="34" charset="0"/>
                <a:cs typeface="Calibri" panose="020F0502020204030204" pitchFamily="34" charset="0"/>
              </a:rPr>
              <a:t>:</a:t>
            </a:r>
          </a:p>
          <a:p>
            <a:pPr marL="324000" lvl="1"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324000" lvl="1"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Operar la propiedad </a:t>
            </a:r>
            <a:r>
              <a:rPr lang="es-ES" sz="2000" b="1" dirty="0">
                <a:solidFill>
                  <a:schemeClr val="tx1"/>
                </a:solidFill>
                <a:latin typeface="Calibri" panose="020F0502020204030204" pitchFamily="34" charset="0"/>
                <a:cs typeface="Calibri" panose="020F0502020204030204" pitchFamily="34" charset="0"/>
              </a:rPr>
              <a:t>position</a:t>
            </a:r>
            <a:r>
              <a:rPr lang="es-ES" sz="2000" dirty="0">
                <a:solidFill>
                  <a:schemeClr val="tx1"/>
                </a:solidFill>
                <a:latin typeface="Calibri" panose="020F0502020204030204" pitchFamily="34" charset="0"/>
                <a:cs typeface="Calibri" panose="020F0502020204030204" pitchFamily="34" charset="0"/>
              </a:rPr>
              <a:t> del </a:t>
            </a:r>
            <a:r>
              <a:rPr lang="es-ES" sz="2000" b="1" dirty="0" err="1">
                <a:solidFill>
                  <a:schemeClr val="tx1"/>
                </a:solidFill>
                <a:latin typeface="Calibri" panose="020F0502020204030204" pitchFamily="34" charset="0"/>
                <a:cs typeface="Calibri" panose="020F0502020204030204" pitchFamily="34" charset="0"/>
              </a:rPr>
              <a:t>Transform</a:t>
            </a:r>
            <a:r>
              <a:rPr lang="es-ES" sz="2000" b="1"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rPr>
              <a:t>con un </a:t>
            </a:r>
            <a:r>
              <a:rPr lang="es-ES" sz="2000" b="1" dirty="0">
                <a:solidFill>
                  <a:schemeClr val="tx1"/>
                </a:solidFill>
                <a:latin typeface="Calibri" panose="020F0502020204030204" pitchFamily="34" charset="0"/>
                <a:cs typeface="Calibri" panose="020F0502020204030204" pitchFamily="34" charset="0"/>
              </a:rPr>
              <a:t>Vector3</a:t>
            </a:r>
            <a:r>
              <a:rPr lang="es-ES" sz="20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endParaRPr lang="es-ES" sz="2000" b="1"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endParaRPr lang="es-ES" sz="2000" b="1"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endParaRPr lang="es-ES" sz="2000" b="1"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endParaRPr lang="es-ES" sz="2000" b="1"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Usar el método </a:t>
            </a:r>
            <a:r>
              <a:rPr lang="es-ES" sz="2000" b="1" dirty="0" err="1">
                <a:solidFill>
                  <a:schemeClr val="tx1"/>
                </a:solidFill>
                <a:latin typeface="Calibri" panose="020F0502020204030204" pitchFamily="34" charset="0"/>
                <a:cs typeface="Calibri" panose="020F0502020204030204" pitchFamily="34" charset="0"/>
              </a:rPr>
              <a:t>Translate</a:t>
            </a:r>
            <a:r>
              <a:rPr lang="es-ES" sz="2000" dirty="0">
                <a:solidFill>
                  <a:schemeClr val="tx1"/>
                </a:solidFill>
                <a:latin typeface="Calibri" panose="020F0502020204030204" pitchFamily="34" charset="0"/>
                <a:cs typeface="Calibri" panose="020F0502020204030204" pitchFamily="34" charset="0"/>
              </a:rPr>
              <a:t> sobre el </a:t>
            </a:r>
            <a:r>
              <a:rPr lang="es-ES" sz="2000" b="1" dirty="0" err="1">
                <a:solidFill>
                  <a:schemeClr val="tx1"/>
                </a:solidFill>
                <a:latin typeface="Calibri" panose="020F0502020204030204" pitchFamily="34" charset="0"/>
                <a:cs typeface="Calibri" panose="020F0502020204030204" pitchFamily="34" charset="0"/>
              </a:rPr>
              <a:t>Transform</a:t>
            </a:r>
            <a:r>
              <a:rPr lang="es-ES" sz="2000" dirty="0">
                <a:solidFill>
                  <a:schemeClr val="tx1"/>
                </a:solidFill>
                <a:latin typeface="Calibri" panose="020F0502020204030204" pitchFamily="34" charset="0"/>
                <a:cs typeface="Calibri" panose="020F0502020204030204" pitchFamily="34" charset="0"/>
              </a:rPr>
              <a:t>:</a:t>
            </a:r>
          </a:p>
          <a:p>
            <a:pPr marL="324000" lvl="1" indent="0">
              <a:spcBef>
                <a:spcPts val="0"/>
              </a:spcBef>
              <a:spcAft>
                <a:spcPts val="0"/>
              </a:spcAft>
              <a:buNone/>
            </a:pPr>
            <a:endParaRPr lang="es-ES" sz="2000" b="1" dirty="0">
              <a:solidFill>
                <a:schemeClr val="tx1"/>
              </a:solidFill>
              <a:latin typeface="Calibri" panose="020F0502020204030204" pitchFamily="34" charset="0"/>
              <a:cs typeface="Calibri" panose="020F0502020204030204" pitchFamily="34" charset="0"/>
            </a:endParaRPr>
          </a:p>
          <a:p>
            <a:pPr marL="324000" lvl="1" indent="0">
              <a:spcBef>
                <a:spcPts val="0"/>
              </a:spcBef>
              <a:spcAft>
                <a:spcPts val="0"/>
              </a:spcAft>
              <a:buNone/>
            </a:pPr>
            <a:endParaRPr lang="es-ES" sz="2000" b="1" dirty="0">
              <a:solidFill>
                <a:schemeClr val="tx1"/>
              </a:solidFill>
              <a:latin typeface="Calibri" panose="020F0502020204030204" pitchFamily="34" charset="0"/>
              <a:cs typeface="Calibri" panose="020F0502020204030204" pitchFamily="34" charset="0"/>
            </a:endParaRPr>
          </a:p>
          <a:p>
            <a:pPr marL="324000" lvl="1"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Con </a:t>
            </a:r>
            <a:r>
              <a:rPr lang="es-ES" sz="2000" b="1" dirty="0" err="1">
                <a:solidFill>
                  <a:schemeClr val="tx1"/>
                </a:solidFill>
                <a:latin typeface="Calibri" panose="020F0502020204030204" pitchFamily="34" charset="0"/>
                <a:cs typeface="Calibri" panose="020F0502020204030204" pitchFamily="34" charset="0"/>
              </a:rPr>
              <a:t>Translate</a:t>
            </a:r>
            <a:r>
              <a:rPr lang="es-ES" sz="2000" dirty="0">
                <a:solidFill>
                  <a:schemeClr val="tx1"/>
                </a:solidFill>
                <a:latin typeface="Calibri" panose="020F0502020204030204" pitchFamily="34" charset="0"/>
                <a:cs typeface="Calibri" panose="020F0502020204030204" pitchFamily="34" charset="0"/>
              </a:rPr>
              <a:t> se puede indicar si se usará como referencia el </a:t>
            </a:r>
            <a:r>
              <a:rPr lang="es-ES" sz="2000" dirty="0" err="1">
                <a:solidFill>
                  <a:schemeClr val="tx1"/>
                </a:solidFill>
                <a:latin typeface="Calibri" panose="020F0502020204030204" pitchFamily="34" charset="0"/>
                <a:cs typeface="Calibri" panose="020F0502020204030204" pitchFamily="34" charset="0"/>
              </a:rPr>
              <a:t>transform</a:t>
            </a:r>
            <a:r>
              <a:rPr lang="es-ES" sz="2000" dirty="0">
                <a:solidFill>
                  <a:schemeClr val="tx1"/>
                </a:solidFill>
                <a:latin typeface="Calibri" panose="020F0502020204030204" pitchFamily="34" charset="0"/>
                <a:cs typeface="Calibri" panose="020F0502020204030204" pitchFamily="34" charset="0"/>
              </a:rPr>
              <a:t> propio (valor por defecto) o el punto central del espacio de coordenadas (0, 0, 0):</a:t>
            </a:r>
          </a:p>
          <a:p>
            <a:pPr marL="0" indent="0">
              <a:spcBef>
                <a:spcPts val="0"/>
              </a:spcBef>
              <a:spcAft>
                <a:spcPts val="0"/>
              </a:spcAft>
              <a:buNone/>
            </a:pPr>
            <a:endParaRPr lang="es-ES" sz="2000" b="1"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972724FC-6174-4E93-B823-13820C18ADF1}"/>
              </a:ext>
            </a:extLst>
          </p:cNvPr>
          <p:cNvPicPr>
            <a:picLocks noChangeAspect="1"/>
          </p:cNvPicPr>
          <p:nvPr/>
        </p:nvPicPr>
        <p:blipFill>
          <a:blip r:embed="rId2"/>
          <a:stretch>
            <a:fillRect/>
          </a:stretch>
        </p:blipFill>
        <p:spPr>
          <a:xfrm>
            <a:off x="3754353" y="1939058"/>
            <a:ext cx="4683293" cy="450316"/>
          </a:xfrm>
          <a:prstGeom prst="rect">
            <a:avLst/>
          </a:prstGeom>
          <a:noFill/>
          <a:ln w="57150">
            <a:solidFill>
              <a:schemeClr val="accent2"/>
            </a:solidFill>
          </a:ln>
        </p:spPr>
      </p:pic>
      <p:pic>
        <p:nvPicPr>
          <p:cNvPr id="6" name="Imagen 5">
            <a:extLst>
              <a:ext uri="{FF2B5EF4-FFF2-40B4-BE49-F238E27FC236}">
                <a16:creationId xmlns:a16="http://schemas.microsoft.com/office/drawing/2014/main" id="{B7B612FC-9C7C-4CC2-A261-59EE815DD359}"/>
              </a:ext>
            </a:extLst>
          </p:cNvPr>
          <p:cNvPicPr>
            <a:picLocks noChangeAspect="1"/>
          </p:cNvPicPr>
          <p:nvPr/>
        </p:nvPicPr>
        <p:blipFill>
          <a:blip r:embed="rId3"/>
          <a:stretch>
            <a:fillRect/>
          </a:stretch>
        </p:blipFill>
        <p:spPr>
          <a:xfrm>
            <a:off x="3394099" y="2832446"/>
            <a:ext cx="5403800" cy="702494"/>
          </a:xfrm>
          <a:prstGeom prst="rect">
            <a:avLst/>
          </a:prstGeom>
          <a:noFill/>
          <a:ln w="57150">
            <a:solidFill>
              <a:schemeClr val="accent2"/>
            </a:solidFill>
          </a:ln>
        </p:spPr>
      </p:pic>
      <p:pic>
        <p:nvPicPr>
          <p:cNvPr id="7" name="Imagen 6">
            <a:extLst>
              <a:ext uri="{FF2B5EF4-FFF2-40B4-BE49-F238E27FC236}">
                <a16:creationId xmlns:a16="http://schemas.microsoft.com/office/drawing/2014/main" id="{490F7DA9-E639-438F-BAA7-057939BC77CC}"/>
              </a:ext>
            </a:extLst>
          </p:cNvPr>
          <p:cNvPicPr>
            <a:picLocks noChangeAspect="1"/>
          </p:cNvPicPr>
          <p:nvPr/>
        </p:nvPicPr>
        <p:blipFill>
          <a:blip r:embed="rId4"/>
          <a:stretch>
            <a:fillRect/>
          </a:stretch>
        </p:blipFill>
        <p:spPr>
          <a:xfrm>
            <a:off x="3781371" y="4370433"/>
            <a:ext cx="4629255" cy="441310"/>
          </a:xfrm>
          <a:prstGeom prst="rect">
            <a:avLst/>
          </a:prstGeom>
          <a:noFill/>
          <a:ln w="57150">
            <a:solidFill>
              <a:schemeClr val="accent2"/>
            </a:solidFill>
          </a:ln>
        </p:spPr>
      </p:pic>
      <p:pic>
        <p:nvPicPr>
          <p:cNvPr id="8" name="Imagen 7">
            <a:extLst>
              <a:ext uri="{FF2B5EF4-FFF2-40B4-BE49-F238E27FC236}">
                <a16:creationId xmlns:a16="http://schemas.microsoft.com/office/drawing/2014/main" id="{9416EBE5-5DF0-48A3-B24C-DAA24DDED537}"/>
              </a:ext>
            </a:extLst>
          </p:cNvPr>
          <p:cNvPicPr>
            <a:picLocks noChangeAspect="1"/>
          </p:cNvPicPr>
          <p:nvPr/>
        </p:nvPicPr>
        <p:blipFill>
          <a:blip r:embed="rId5"/>
          <a:stretch>
            <a:fillRect/>
          </a:stretch>
        </p:blipFill>
        <p:spPr>
          <a:xfrm>
            <a:off x="3060863" y="5623061"/>
            <a:ext cx="6070269" cy="765538"/>
          </a:xfrm>
          <a:prstGeom prst="rect">
            <a:avLst/>
          </a:prstGeom>
          <a:noFill/>
          <a:ln w="57150">
            <a:solidFill>
              <a:schemeClr val="accent2"/>
            </a:solidFill>
          </a:ln>
        </p:spPr>
      </p:pic>
    </p:spTree>
    <p:extLst>
      <p:ext uri="{BB962C8B-B14F-4D97-AF65-F5344CB8AC3E}">
        <p14:creationId xmlns:p14="http://schemas.microsoft.com/office/powerpoint/2010/main" val="4149809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Acceso a las propiedades del </a:t>
            </a:r>
            <a:r>
              <a:rPr lang="es-ES" sz="3600" b="1" cap="none" dirty="0" err="1">
                <a:solidFill>
                  <a:schemeClr val="accent1"/>
                </a:solidFill>
                <a:latin typeface="Calibri" panose="020F0502020204030204" pitchFamily="34" charset="0"/>
                <a:cs typeface="Calibri" panose="020F0502020204030204" pitchFamily="34" charset="0"/>
              </a:rPr>
              <a:t>GameObject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Desde un script añadido a un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se puede acceder a las propiedades del propio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y a todos sus componentes.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acceder a toda esta información se utiliza la propiedad </a:t>
            </a:r>
            <a:r>
              <a:rPr lang="es-ES" sz="2800" b="1"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que se </a:t>
            </a:r>
            <a:r>
              <a:rPr lang="es-ES" sz="2800" b="1" dirty="0">
                <a:solidFill>
                  <a:schemeClr val="tx1"/>
                </a:solidFill>
                <a:latin typeface="Calibri" panose="020F0502020204030204" pitchFamily="34" charset="0"/>
                <a:cs typeface="Calibri" panose="020F0502020204030204" pitchFamily="34" charset="0"/>
              </a:rPr>
              <a:t>inyecta directamente </a:t>
            </a:r>
            <a:r>
              <a:rPr lang="es-ES" sz="2800" dirty="0">
                <a:solidFill>
                  <a:schemeClr val="tx1"/>
                </a:solidFill>
                <a:latin typeface="Calibri" panose="020F0502020204030204" pitchFamily="34" charset="0"/>
                <a:cs typeface="Calibri" panose="020F0502020204030204" pitchFamily="34" charset="0"/>
              </a:rPr>
              <a:t>al heredar de la clase </a:t>
            </a:r>
            <a:r>
              <a:rPr lang="es-ES" sz="2800" dirty="0" err="1">
                <a:solidFill>
                  <a:schemeClr val="tx1"/>
                </a:solidFill>
                <a:latin typeface="Calibri" panose="020F0502020204030204" pitchFamily="34" charset="0"/>
                <a:cs typeface="Calibri" panose="020F0502020204030204" pitchFamily="34" charset="0"/>
              </a:rPr>
              <a:t>MonoBehaviour</a:t>
            </a:r>
            <a:r>
              <a:rPr lang="es-ES" sz="2800" dirty="0">
                <a:solidFill>
                  <a:schemeClr val="tx1"/>
                </a:solidFill>
                <a:latin typeface="Calibri" panose="020F0502020204030204" pitchFamily="34" charset="0"/>
                <a:cs typeface="Calibri" panose="020F0502020204030204" pitchFamily="34" charset="0"/>
              </a:rPr>
              <a:t>.</a:t>
            </a:r>
          </a:p>
        </p:txBody>
      </p:sp>
      <p:pic>
        <p:nvPicPr>
          <p:cNvPr id="7" name="Imagen 6">
            <a:extLst>
              <a:ext uri="{FF2B5EF4-FFF2-40B4-BE49-F238E27FC236}">
                <a16:creationId xmlns:a16="http://schemas.microsoft.com/office/drawing/2014/main" id="{B09F1AAF-2115-4C4C-87B6-A71ABC9DDEA5}"/>
              </a:ext>
            </a:extLst>
          </p:cNvPr>
          <p:cNvPicPr>
            <a:picLocks noChangeAspect="1"/>
          </p:cNvPicPr>
          <p:nvPr/>
        </p:nvPicPr>
        <p:blipFill rotWithShape="1">
          <a:blip r:embed="rId2"/>
          <a:srcRect b="14923"/>
          <a:stretch/>
        </p:blipFill>
        <p:spPr>
          <a:xfrm>
            <a:off x="3637285" y="4047114"/>
            <a:ext cx="4917429" cy="2331093"/>
          </a:xfrm>
          <a:prstGeom prst="rect">
            <a:avLst/>
          </a:prstGeom>
          <a:noFill/>
          <a:ln w="57150">
            <a:solidFill>
              <a:schemeClr val="accent2"/>
            </a:solidFill>
          </a:ln>
        </p:spPr>
      </p:pic>
      <p:cxnSp>
        <p:nvCxnSpPr>
          <p:cNvPr id="8" name="Conector recto de flecha 7">
            <a:extLst>
              <a:ext uri="{FF2B5EF4-FFF2-40B4-BE49-F238E27FC236}">
                <a16:creationId xmlns:a16="http://schemas.microsoft.com/office/drawing/2014/main" id="{7026D8F9-0375-4668-806E-D8E9331FF42B}"/>
              </a:ext>
            </a:extLst>
          </p:cNvPr>
          <p:cNvCxnSpPr>
            <a:cxnSpLocks/>
          </p:cNvCxnSpPr>
          <p:nvPr/>
        </p:nvCxnSpPr>
        <p:spPr>
          <a:xfrm flipH="1">
            <a:off x="5555249" y="5528672"/>
            <a:ext cx="3873439"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07869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El componente </a:t>
            </a:r>
            <a:r>
              <a:rPr lang="es-ES" sz="3600" b="1" cap="none" dirty="0" err="1">
                <a:solidFill>
                  <a:schemeClr val="accent1"/>
                </a:solidFill>
                <a:latin typeface="Calibri" panose="020F0502020204030204" pitchFamily="34" charset="0"/>
                <a:cs typeface="Calibri" panose="020F0502020204030204" pitchFamily="34" charset="0"/>
              </a:rPr>
              <a:t>Transform</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 clase Vector3 dispone de algunas propiedades que devuelven objetos Vector3 a una unidad en las coordenadas: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la documentación se puede consultar todo lo disponible:</a:t>
            </a: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hlinkClick r:id="rId2"/>
              </a:rPr>
              <a:t>https://docs.unity3d.com/ScriptReference/Vector3.html</a:t>
            </a:r>
            <a:endParaRPr lang="es-ES" sz="2800" dirty="0">
              <a:solidFill>
                <a:schemeClr val="tx1"/>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310254EA-61D9-439A-A7F7-CD3A54E8871A}"/>
              </a:ext>
            </a:extLst>
          </p:cNvPr>
          <p:cNvPicPr>
            <a:picLocks noChangeAspect="1"/>
          </p:cNvPicPr>
          <p:nvPr/>
        </p:nvPicPr>
        <p:blipFill>
          <a:blip r:embed="rId3"/>
          <a:stretch>
            <a:fillRect/>
          </a:stretch>
        </p:blipFill>
        <p:spPr>
          <a:xfrm>
            <a:off x="518643" y="2554294"/>
            <a:ext cx="6297437" cy="2599790"/>
          </a:xfrm>
          <a:prstGeom prst="rect">
            <a:avLst/>
          </a:prstGeom>
          <a:noFill/>
          <a:ln w="57150">
            <a:solidFill>
              <a:schemeClr val="accent2"/>
            </a:solidFill>
          </a:ln>
        </p:spPr>
      </p:pic>
      <p:pic>
        <p:nvPicPr>
          <p:cNvPr id="8" name="Imagen 7">
            <a:extLst>
              <a:ext uri="{FF2B5EF4-FFF2-40B4-BE49-F238E27FC236}">
                <a16:creationId xmlns:a16="http://schemas.microsoft.com/office/drawing/2014/main" id="{27195940-5B92-4D79-5ED7-35A419D23A35}"/>
              </a:ext>
            </a:extLst>
          </p:cNvPr>
          <p:cNvPicPr>
            <a:picLocks noChangeAspect="1"/>
          </p:cNvPicPr>
          <p:nvPr/>
        </p:nvPicPr>
        <p:blipFill>
          <a:blip r:embed="rId4"/>
          <a:stretch>
            <a:fillRect/>
          </a:stretch>
        </p:blipFill>
        <p:spPr>
          <a:xfrm>
            <a:off x="7400304" y="3007255"/>
            <a:ext cx="4272381" cy="1693865"/>
          </a:xfrm>
          <a:prstGeom prst="rect">
            <a:avLst/>
          </a:prstGeom>
          <a:noFill/>
          <a:ln w="57150">
            <a:solidFill>
              <a:schemeClr val="accent2"/>
            </a:solidFill>
          </a:ln>
        </p:spPr>
      </p:pic>
    </p:spTree>
    <p:extLst>
      <p:ext uri="{BB962C8B-B14F-4D97-AF65-F5344CB8AC3E}">
        <p14:creationId xmlns:p14="http://schemas.microsoft.com/office/powerpoint/2010/main" val="2452247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El componente </a:t>
            </a:r>
            <a:r>
              <a:rPr lang="es-ES" sz="3600" b="1" cap="none" dirty="0" err="1">
                <a:solidFill>
                  <a:schemeClr val="accent1"/>
                </a:solidFill>
                <a:latin typeface="Calibri" panose="020F0502020204030204" pitchFamily="34" charset="0"/>
                <a:cs typeface="Calibri" panose="020F0502020204030204" pitchFamily="34" charset="0"/>
              </a:rPr>
              <a:t>Transform</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Los objetos de la clase Vector3 se pueden operar:</a:t>
            </a:r>
          </a:p>
        </p:txBody>
      </p:sp>
      <p:pic>
        <p:nvPicPr>
          <p:cNvPr id="2" name="Imagen 1">
            <a:extLst>
              <a:ext uri="{FF2B5EF4-FFF2-40B4-BE49-F238E27FC236}">
                <a16:creationId xmlns:a16="http://schemas.microsoft.com/office/drawing/2014/main" id="{C82731FD-8403-46F2-91F2-AF179C240674}"/>
              </a:ext>
            </a:extLst>
          </p:cNvPr>
          <p:cNvPicPr>
            <a:picLocks noChangeAspect="1"/>
          </p:cNvPicPr>
          <p:nvPr/>
        </p:nvPicPr>
        <p:blipFill>
          <a:blip r:embed="rId2"/>
          <a:stretch>
            <a:fillRect/>
          </a:stretch>
        </p:blipFill>
        <p:spPr>
          <a:xfrm>
            <a:off x="3333364" y="2852936"/>
            <a:ext cx="5525271" cy="1857634"/>
          </a:xfrm>
          <a:prstGeom prst="rect">
            <a:avLst/>
          </a:prstGeom>
          <a:noFill/>
          <a:ln w="57150">
            <a:solidFill>
              <a:schemeClr val="accent2"/>
            </a:solidFill>
          </a:ln>
        </p:spPr>
      </p:pic>
    </p:spTree>
    <p:extLst>
      <p:ext uri="{BB962C8B-B14F-4D97-AF65-F5344CB8AC3E}">
        <p14:creationId xmlns:p14="http://schemas.microsoft.com/office/powerpoint/2010/main" val="1534937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El componente </a:t>
            </a:r>
            <a:r>
              <a:rPr lang="es-ES" sz="3600" b="1" cap="none" dirty="0" err="1">
                <a:solidFill>
                  <a:schemeClr val="accent1"/>
                </a:solidFill>
                <a:latin typeface="Calibri" panose="020F0502020204030204" pitchFamily="34" charset="0"/>
                <a:cs typeface="Calibri" panose="020F0502020204030204" pitchFamily="34" charset="0"/>
              </a:rPr>
              <a:t>Transform</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Para </a:t>
            </a:r>
            <a:r>
              <a:rPr lang="es-ES" sz="2000" b="1" dirty="0">
                <a:solidFill>
                  <a:schemeClr val="tx1"/>
                </a:solidFill>
                <a:latin typeface="Calibri" panose="020F0502020204030204" pitchFamily="34" charset="0"/>
                <a:cs typeface="Calibri" panose="020F0502020204030204" pitchFamily="34" charset="0"/>
              </a:rPr>
              <a:t>rotar</a:t>
            </a:r>
            <a:r>
              <a:rPr lang="es-ES" sz="2000" dirty="0">
                <a:solidFill>
                  <a:schemeClr val="tx1"/>
                </a:solidFill>
                <a:latin typeface="Calibri" panose="020F0502020204030204" pitchFamily="34" charset="0"/>
                <a:cs typeface="Calibri" panose="020F0502020204030204" pitchFamily="34" charset="0"/>
              </a:rPr>
              <a:t> un </a:t>
            </a:r>
            <a:r>
              <a:rPr lang="es-ES" sz="2000" dirty="0" err="1">
                <a:solidFill>
                  <a:schemeClr val="tx1"/>
                </a:solidFill>
                <a:latin typeface="Calibri" panose="020F0502020204030204" pitchFamily="34" charset="0"/>
                <a:cs typeface="Calibri" panose="020F0502020204030204" pitchFamily="34" charset="0"/>
              </a:rPr>
              <a:t>GameObject</a:t>
            </a:r>
            <a:r>
              <a:rPr lang="es-ES" sz="2000" dirty="0">
                <a:solidFill>
                  <a:schemeClr val="tx1"/>
                </a:solidFill>
                <a:latin typeface="Calibri" panose="020F0502020204030204" pitchFamily="34" charset="0"/>
                <a:cs typeface="Calibri" panose="020F0502020204030204" pitchFamily="34" charset="0"/>
              </a:rPr>
              <a:t> sobre sí mismo:</a:t>
            </a:r>
          </a:p>
          <a:p>
            <a:pPr lvl="1">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Indicar un </a:t>
            </a:r>
            <a:r>
              <a:rPr lang="es-ES" sz="2000" b="1" dirty="0">
                <a:solidFill>
                  <a:schemeClr val="tx1"/>
                </a:solidFill>
                <a:latin typeface="Calibri" panose="020F0502020204030204" pitchFamily="34" charset="0"/>
                <a:cs typeface="Calibri" panose="020F0502020204030204" pitchFamily="34" charset="0"/>
              </a:rPr>
              <a:t>nuevo</a:t>
            </a:r>
            <a:r>
              <a:rPr lang="es-ES" sz="2000" dirty="0">
                <a:solidFill>
                  <a:schemeClr val="tx1"/>
                </a:solidFill>
                <a:latin typeface="Calibri" panose="020F0502020204030204" pitchFamily="34" charset="0"/>
                <a:cs typeface="Calibri" panose="020F0502020204030204" pitchFamily="34" charset="0"/>
              </a:rPr>
              <a:t> </a:t>
            </a:r>
            <a:r>
              <a:rPr lang="es-ES" sz="2000" b="1" dirty="0">
                <a:solidFill>
                  <a:schemeClr val="tx1"/>
                </a:solidFill>
                <a:latin typeface="Calibri" panose="020F0502020204030204" pitchFamily="34" charset="0"/>
                <a:cs typeface="Calibri" panose="020F0502020204030204" pitchFamily="34" charset="0"/>
              </a:rPr>
              <a:t>Vector3</a:t>
            </a:r>
            <a:r>
              <a:rPr lang="es-ES" sz="2000" dirty="0">
                <a:solidFill>
                  <a:schemeClr val="tx1"/>
                </a:solidFill>
                <a:latin typeface="Calibri" panose="020F0502020204030204" pitchFamily="34" charset="0"/>
                <a:cs typeface="Calibri" panose="020F0502020204030204" pitchFamily="34" charset="0"/>
              </a:rPr>
              <a:t> para la propiedad </a:t>
            </a:r>
            <a:r>
              <a:rPr lang="es-ES" sz="2000" b="1" dirty="0" err="1">
                <a:solidFill>
                  <a:schemeClr val="tx1"/>
                </a:solidFill>
                <a:latin typeface="Calibri" panose="020F0502020204030204" pitchFamily="34" charset="0"/>
                <a:cs typeface="Calibri" panose="020F0502020204030204" pitchFamily="34" charset="0"/>
              </a:rPr>
              <a:t>rotation</a:t>
            </a:r>
            <a:r>
              <a:rPr lang="es-ES" sz="2000" dirty="0">
                <a:solidFill>
                  <a:schemeClr val="tx1"/>
                </a:solidFill>
                <a:latin typeface="Calibri" panose="020F0502020204030204" pitchFamily="34" charset="0"/>
                <a:cs typeface="Calibri" panose="020F0502020204030204" pitchFamily="34" charset="0"/>
              </a:rPr>
              <a:t> de su </a:t>
            </a:r>
            <a:r>
              <a:rPr lang="es-ES" sz="2000" b="1" dirty="0" err="1">
                <a:solidFill>
                  <a:schemeClr val="tx1"/>
                </a:solidFill>
                <a:latin typeface="Calibri" panose="020F0502020204030204" pitchFamily="34" charset="0"/>
                <a:cs typeface="Calibri" panose="020F0502020204030204" pitchFamily="34" charset="0"/>
              </a:rPr>
              <a:t>Transform</a:t>
            </a:r>
            <a:r>
              <a:rPr lang="es-ES" sz="2000" dirty="0">
                <a:solidFill>
                  <a:schemeClr val="tx1"/>
                </a:solidFill>
                <a:latin typeface="Calibri" panose="020F0502020204030204" pitchFamily="34" charset="0"/>
                <a:cs typeface="Calibri" panose="020F0502020204030204" pitchFamily="34" charset="0"/>
              </a:rPr>
              <a:t> usando el método </a:t>
            </a:r>
            <a:r>
              <a:rPr lang="es-ES" sz="2000" b="1" dirty="0">
                <a:solidFill>
                  <a:schemeClr val="tx1"/>
                </a:solidFill>
                <a:latin typeface="Calibri" panose="020F0502020204030204" pitchFamily="34" charset="0"/>
                <a:cs typeface="Calibri" panose="020F0502020204030204" pitchFamily="34" charset="0"/>
              </a:rPr>
              <a:t>Euler</a:t>
            </a:r>
            <a:r>
              <a:rPr lang="es-ES" sz="2000" dirty="0">
                <a:solidFill>
                  <a:schemeClr val="tx1"/>
                </a:solidFill>
                <a:latin typeface="Calibri" panose="020F0502020204030204" pitchFamily="34" charset="0"/>
                <a:cs typeface="Calibri" panose="020F0502020204030204" pitchFamily="34" charset="0"/>
              </a:rPr>
              <a:t> de la clase </a:t>
            </a:r>
            <a:r>
              <a:rPr lang="es-ES" sz="2000" b="1" dirty="0" err="1">
                <a:solidFill>
                  <a:schemeClr val="tx1"/>
                </a:solidFill>
                <a:latin typeface="Calibri" panose="020F0502020204030204" pitchFamily="34" charset="0"/>
                <a:cs typeface="Calibri" panose="020F0502020204030204" pitchFamily="34" charset="0"/>
              </a:rPr>
              <a:t>Quaternion</a:t>
            </a:r>
            <a:r>
              <a:rPr lang="es-ES" sz="2000" dirty="0">
                <a:solidFill>
                  <a:schemeClr val="tx1"/>
                </a:solidFill>
                <a:latin typeface="Calibri" panose="020F0502020204030204" pitchFamily="34" charset="0"/>
                <a:cs typeface="Calibri" panose="020F0502020204030204" pitchFamily="34" charset="0"/>
              </a:rPr>
              <a:t>:</a:t>
            </a:r>
          </a:p>
          <a:p>
            <a:pPr marL="324000" lvl="1"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324000" lvl="1"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324000" lvl="1"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Usar la propiedad </a:t>
            </a:r>
            <a:r>
              <a:rPr lang="es-ES" sz="2000" b="1" dirty="0" err="1">
                <a:solidFill>
                  <a:schemeClr val="tx1"/>
                </a:solidFill>
                <a:latin typeface="Calibri" panose="020F0502020204030204" pitchFamily="34" charset="0"/>
                <a:cs typeface="Calibri" panose="020F0502020204030204" pitchFamily="34" charset="0"/>
              </a:rPr>
              <a:t>eulerAngles</a:t>
            </a:r>
            <a:r>
              <a:rPr lang="es-ES" sz="2000" dirty="0">
                <a:solidFill>
                  <a:schemeClr val="tx1"/>
                </a:solidFill>
                <a:latin typeface="Calibri" panose="020F0502020204030204" pitchFamily="34" charset="0"/>
                <a:cs typeface="Calibri" panose="020F0502020204030204" pitchFamily="34" charset="0"/>
              </a:rPr>
              <a:t> (comportamiento similar al método anterior):</a:t>
            </a:r>
            <a:endParaRPr lang="es-ES" sz="2000" b="1"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endParaRPr lang="es-ES" sz="2000" dirty="0">
              <a:solidFill>
                <a:schemeClr val="tx1"/>
              </a:solidFill>
              <a:latin typeface="Calibri" panose="020F0502020204030204" pitchFamily="34" charset="0"/>
              <a:cs typeface="Calibri" panose="020F0502020204030204" pitchFamily="34" charset="0"/>
            </a:endParaRPr>
          </a:p>
          <a:p>
            <a:pPr marL="324000" lvl="1" indent="0">
              <a:spcBef>
                <a:spcPts val="0"/>
              </a:spcBef>
              <a:spcAft>
                <a:spcPts val="0"/>
              </a:spcAft>
              <a:buNone/>
            </a:pPr>
            <a:endParaRPr lang="es-ES" sz="2000" b="1"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endParaRPr lang="es-ES" sz="20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endParaRPr lang="es-ES" sz="20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Usar el método </a:t>
            </a:r>
            <a:r>
              <a:rPr lang="es-ES" sz="2000" b="1" dirty="0" err="1">
                <a:solidFill>
                  <a:schemeClr val="tx1"/>
                </a:solidFill>
                <a:latin typeface="Calibri" panose="020F0502020204030204" pitchFamily="34" charset="0"/>
                <a:cs typeface="Calibri" panose="020F0502020204030204" pitchFamily="34" charset="0"/>
              </a:rPr>
              <a:t>Rotate</a:t>
            </a:r>
            <a:r>
              <a:rPr lang="es-ES" sz="2000" b="1"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rPr>
              <a:t>sobre el </a:t>
            </a:r>
            <a:r>
              <a:rPr lang="es-ES" sz="2000" b="1" dirty="0" err="1">
                <a:solidFill>
                  <a:schemeClr val="tx1"/>
                </a:solidFill>
                <a:latin typeface="Calibri" panose="020F0502020204030204" pitchFamily="34" charset="0"/>
                <a:cs typeface="Calibri" panose="020F0502020204030204" pitchFamily="34" charset="0"/>
              </a:rPr>
              <a:t>Transform</a:t>
            </a:r>
            <a:r>
              <a:rPr lang="es-ES" sz="2000" b="1" dirty="0">
                <a:solidFill>
                  <a:schemeClr val="tx1"/>
                </a:solidFill>
                <a:latin typeface="Calibri" panose="020F0502020204030204" pitchFamily="34" charset="0"/>
                <a:cs typeface="Calibri" panose="020F0502020204030204" pitchFamily="34" charset="0"/>
              </a:rPr>
              <a:t>.</a:t>
            </a:r>
          </a:p>
          <a:p>
            <a:pPr marL="324000" lvl="1" indent="0">
              <a:spcBef>
                <a:spcPts val="0"/>
              </a:spcBef>
              <a:spcAft>
                <a:spcPts val="0"/>
              </a:spcAft>
              <a:buNone/>
            </a:pPr>
            <a:endParaRPr lang="es-ES" sz="2000" b="1" dirty="0">
              <a:solidFill>
                <a:schemeClr val="tx1"/>
              </a:solidFill>
              <a:latin typeface="Calibri" panose="020F0502020204030204" pitchFamily="34" charset="0"/>
              <a:cs typeface="Calibri" panose="020F0502020204030204" pitchFamily="34" charset="0"/>
            </a:endParaRPr>
          </a:p>
          <a:p>
            <a:pPr marL="324000" lvl="1" indent="0">
              <a:spcBef>
                <a:spcPts val="0"/>
              </a:spcBef>
              <a:spcAft>
                <a:spcPts val="0"/>
              </a:spcAft>
              <a:buNone/>
            </a:pPr>
            <a:endParaRPr lang="es-ES" sz="2000" b="1" dirty="0">
              <a:solidFill>
                <a:schemeClr val="tx1"/>
              </a:solidFill>
              <a:latin typeface="Calibri" panose="020F0502020204030204" pitchFamily="34" charset="0"/>
              <a:cs typeface="Calibri" panose="020F0502020204030204" pitchFamily="34" charset="0"/>
            </a:endParaRPr>
          </a:p>
          <a:p>
            <a:pPr marL="324000" lvl="1" indent="0">
              <a:spcBef>
                <a:spcPts val="0"/>
              </a:spcBef>
              <a:spcAft>
                <a:spcPts val="0"/>
              </a:spcAft>
              <a:buNone/>
            </a:pPr>
            <a:endParaRPr lang="es-ES" sz="2000" b="1" dirty="0">
              <a:solidFill>
                <a:schemeClr val="tx1"/>
              </a:solidFill>
              <a:latin typeface="Calibri" panose="020F0502020204030204" pitchFamily="34" charset="0"/>
              <a:cs typeface="Calibri" panose="020F0502020204030204" pitchFamily="34" charset="0"/>
            </a:endParaRPr>
          </a:p>
          <a:p>
            <a:pPr marL="324000" lvl="1"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Con </a:t>
            </a:r>
            <a:r>
              <a:rPr lang="es-ES" sz="2000" b="1" dirty="0" err="1">
                <a:solidFill>
                  <a:schemeClr val="tx1"/>
                </a:solidFill>
                <a:latin typeface="Calibri" panose="020F0502020204030204" pitchFamily="34" charset="0"/>
                <a:cs typeface="Calibri" panose="020F0502020204030204" pitchFamily="34" charset="0"/>
              </a:rPr>
              <a:t>Rotate</a:t>
            </a:r>
            <a:r>
              <a:rPr lang="es-ES" sz="2000" b="1"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rPr>
              <a:t>se puede indicar si se usará como referencia el </a:t>
            </a:r>
            <a:r>
              <a:rPr lang="es-ES" sz="2000" dirty="0" err="1">
                <a:solidFill>
                  <a:schemeClr val="tx1"/>
                </a:solidFill>
                <a:latin typeface="Calibri" panose="020F0502020204030204" pitchFamily="34" charset="0"/>
                <a:cs typeface="Calibri" panose="020F0502020204030204" pitchFamily="34" charset="0"/>
              </a:rPr>
              <a:t>transform</a:t>
            </a:r>
            <a:r>
              <a:rPr lang="es-ES" sz="2000" dirty="0">
                <a:solidFill>
                  <a:schemeClr val="tx1"/>
                </a:solidFill>
                <a:latin typeface="Calibri" panose="020F0502020204030204" pitchFamily="34" charset="0"/>
                <a:cs typeface="Calibri" panose="020F0502020204030204" pitchFamily="34" charset="0"/>
              </a:rPr>
              <a:t> propio (valor por defecto) o el punto central del espacio de coordenadas (0, 0, 0).</a:t>
            </a:r>
          </a:p>
        </p:txBody>
      </p:sp>
      <p:pic>
        <p:nvPicPr>
          <p:cNvPr id="2" name="Imagen 1">
            <a:extLst>
              <a:ext uri="{FF2B5EF4-FFF2-40B4-BE49-F238E27FC236}">
                <a16:creationId xmlns:a16="http://schemas.microsoft.com/office/drawing/2014/main" id="{4130ED23-127E-4A72-826C-938CF4D3967F}"/>
              </a:ext>
            </a:extLst>
          </p:cNvPr>
          <p:cNvPicPr>
            <a:picLocks noChangeAspect="1"/>
          </p:cNvPicPr>
          <p:nvPr/>
        </p:nvPicPr>
        <p:blipFill rotWithShape="1">
          <a:blip r:embed="rId2"/>
          <a:srcRect b="63139"/>
          <a:stretch/>
        </p:blipFill>
        <p:spPr>
          <a:xfrm>
            <a:off x="2576018" y="2244754"/>
            <a:ext cx="7039957" cy="688255"/>
          </a:xfrm>
          <a:prstGeom prst="rect">
            <a:avLst/>
          </a:prstGeom>
          <a:noFill/>
          <a:ln w="57150">
            <a:solidFill>
              <a:schemeClr val="accent2"/>
            </a:solidFill>
          </a:ln>
        </p:spPr>
      </p:pic>
      <p:pic>
        <p:nvPicPr>
          <p:cNvPr id="11" name="Imagen 10">
            <a:extLst>
              <a:ext uri="{FF2B5EF4-FFF2-40B4-BE49-F238E27FC236}">
                <a16:creationId xmlns:a16="http://schemas.microsoft.com/office/drawing/2014/main" id="{3AABD5D0-6B59-4818-AA04-ABEFE5E3E382}"/>
              </a:ext>
            </a:extLst>
          </p:cNvPr>
          <p:cNvPicPr>
            <a:picLocks noChangeAspect="1"/>
          </p:cNvPicPr>
          <p:nvPr/>
        </p:nvPicPr>
        <p:blipFill rotWithShape="1">
          <a:blip r:embed="rId2"/>
          <a:srcRect l="185" t="75772" r="33415" b="435"/>
          <a:stretch/>
        </p:blipFill>
        <p:spPr>
          <a:xfrm>
            <a:off x="3761335" y="5020156"/>
            <a:ext cx="4674561" cy="444230"/>
          </a:xfrm>
          <a:prstGeom prst="rect">
            <a:avLst/>
          </a:prstGeom>
          <a:noFill/>
          <a:ln w="57150">
            <a:solidFill>
              <a:schemeClr val="accent2"/>
            </a:solidFill>
          </a:ln>
        </p:spPr>
      </p:pic>
      <p:pic>
        <p:nvPicPr>
          <p:cNvPr id="12" name="Imagen 11">
            <a:extLst>
              <a:ext uri="{FF2B5EF4-FFF2-40B4-BE49-F238E27FC236}">
                <a16:creationId xmlns:a16="http://schemas.microsoft.com/office/drawing/2014/main" id="{69BC1600-04E3-4DAE-8CB6-79C49F13B2E5}"/>
              </a:ext>
            </a:extLst>
          </p:cNvPr>
          <p:cNvPicPr>
            <a:picLocks noChangeAspect="1"/>
          </p:cNvPicPr>
          <p:nvPr/>
        </p:nvPicPr>
        <p:blipFill rotWithShape="1">
          <a:blip r:embed="rId2"/>
          <a:srcRect t="46075" r="23789" b="30306"/>
          <a:stretch/>
        </p:blipFill>
        <p:spPr>
          <a:xfrm>
            <a:off x="3413384" y="3480885"/>
            <a:ext cx="5365226" cy="440987"/>
          </a:xfrm>
          <a:prstGeom prst="rect">
            <a:avLst/>
          </a:prstGeom>
          <a:noFill/>
          <a:ln w="57150">
            <a:solidFill>
              <a:schemeClr val="accent2"/>
            </a:solidFill>
          </a:ln>
        </p:spPr>
      </p:pic>
    </p:spTree>
    <p:extLst>
      <p:ext uri="{BB962C8B-B14F-4D97-AF65-F5344CB8AC3E}">
        <p14:creationId xmlns:p14="http://schemas.microsoft.com/office/powerpoint/2010/main" val="3140238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El componente </a:t>
            </a:r>
            <a:r>
              <a:rPr lang="es-ES" sz="3600" b="1" cap="none" dirty="0" err="1">
                <a:solidFill>
                  <a:schemeClr val="accent1"/>
                </a:solidFill>
                <a:latin typeface="Calibri" panose="020F0502020204030204" pitchFamily="34" charset="0"/>
                <a:cs typeface="Calibri" panose="020F0502020204030204" pitchFamily="34" charset="0"/>
              </a:rPr>
              <a:t>Transform</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Con el Método </a:t>
            </a:r>
            <a:r>
              <a:rPr lang="es-ES" sz="2800" b="1" dirty="0" err="1">
                <a:solidFill>
                  <a:schemeClr val="tx1"/>
                </a:solidFill>
                <a:latin typeface="Calibri" panose="020F0502020204030204" pitchFamily="34" charset="0"/>
                <a:cs typeface="Calibri" panose="020F0502020204030204" pitchFamily="34" charset="0"/>
              </a:rPr>
              <a:t>RotateAround</a:t>
            </a:r>
            <a:r>
              <a:rPr lang="es-ES" sz="2800" b="1" dirty="0">
                <a:solidFill>
                  <a:schemeClr val="tx1"/>
                </a:solidFill>
                <a:latin typeface="Calibri" panose="020F0502020204030204" pitchFamily="34" charset="0"/>
                <a:cs typeface="Calibri" panose="020F0502020204030204" pitchFamily="34" charset="0"/>
              </a:rPr>
              <a:t>(origen, eje, velocidad</a:t>
            </a:r>
            <a:r>
              <a:rPr lang="es-ES" sz="2800" dirty="0">
                <a:solidFill>
                  <a:schemeClr val="tx1"/>
                </a:solidFill>
                <a:latin typeface="Calibri" panose="020F0502020204030204" pitchFamily="34" charset="0"/>
                <a:cs typeface="Calibri" panose="020F0502020204030204" pitchFamily="34" charset="0"/>
              </a:rPr>
              <a:t>) se puede hacer que un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gire alrededor de otro: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Con el método </a:t>
            </a:r>
            <a:r>
              <a:rPr lang="es-ES" sz="2800" b="1" dirty="0" err="1">
                <a:solidFill>
                  <a:schemeClr val="tx1"/>
                </a:solidFill>
                <a:latin typeface="Calibri" panose="020F0502020204030204" pitchFamily="34" charset="0"/>
                <a:cs typeface="Calibri" panose="020F0502020204030204" pitchFamily="34" charset="0"/>
              </a:rPr>
              <a:t>LookAt</a:t>
            </a:r>
            <a:r>
              <a:rPr lang="es-ES" sz="2800" b="1" dirty="0">
                <a:solidFill>
                  <a:schemeClr val="tx1"/>
                </a:solidFill>
                <a:latin typeface="Calibri" panose="020F0502020204030204" pitchFamily="34" charset="0"/>
                <a:cs typeface="Calibri" panose="020F0502020204030204" pitchFamily="34" charset="0"/>
              </a:rPr>
              <a:t>(</a:t>
            </a:r>
            <a:r>
              <a:rPr lang="es-ES" sz="2800" b="1" dirty="0" err="1">
                <a:solidFill>
                  <a:schemeClr val="tx1"/>
                </a:solidFill>
                <a:latin typeface="Calibri" panose="020F0502020204030204" pitchFamily="34" charset="0"/>
                <a:cs typeface="Calibri" panose="020F0502020204030204" pitchFamily="34" charset="0"/>
              </a:rPr>
              <a:t>transformOtherGameObject</a:t>
            </a:r>
            <a:r>
              <a:rPr lang="es-ES" sz="2800" b="1" dirty="0">
                <a:solidFill>
                  <a:schemeClr val="tx1"/>
                </a:solidFill>
                <a:latin typeface="Calibri" panose="020F0502020204030204" pitchFamily="34" charset="0"/>
                <a:cs typeface="Calibri" panose="020F0502020204030204" pitchFamily="34" charset="0"/>
              </a:rPr>
              <a:t>)</a:t>
            </a:r>
            <a:r>
              <a:rPr lang="es-ES" sz="2800" dirty="0">
                <a:solidFill>
                  <a:schemeClr val="tx1"/>
                </a:solidFill>
                <a:latin typeface="Calibri" panose="020F0502020204030204" pitchFamily="34" charset="0"/>
                <a:cs typeface="Calibri" panose="020F0502020204030204" pitchFamily="34" charset="0"/>
              </a:rPr>
              <a:t> se puede hacer que un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mire siempre hacia otro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Estas dos técnicas deben usarse dentro del método </a:t>
            </a:r>
            <a:r>
              <a:rPr lang="es-ES" sz="2800" b="1" dirty="0" err="1">
                <a:solidFill>
                  <a:schemeClr val="tx1"/>
                </a:solidFill>
                <a:latin typeface="Calibri" panose="020F0502020204030204" pitchFamily="34" charset="0"/>
                <a:cs typeface="Calibri" panose="020F0502020204030204" pitchFamily="34" charset="0"/>
              </a:rPr>
              <a:t>Update</a:t>
            </a:r>
            <a:r>
              <a:rPr lang="es-ES" sz="2800" dirty="0">
                <a:solidFill>
                  <a:schemeClr val="tx1"/>
                </a:solidFill>
                <a:latin typeface="Calibri" panose="020F0502020204030204" pitchFamily="34" charset="0"/>
                <a:cs typeface="Calibri" panose="020F0502020204030204" pitchFamily="34" charset="0"/>
              </a:rPr>
              <a:t> del script.</a:t>
            </a:r>
            <a:endParaRPr lang="es-ES" sz="2800" b="1" dirty="0">
              <a:solidFill>
                <a:schemeClr val="tx1"/>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BD8CED61-4DD7-4476-8E3B-502760D3C30A}"/>
              </a:ext>
            </a:extLst>
          </p:cNvPr>
          <p:cNvPicPr>
            <a:picLocks noChangeAspect="1"/>
          </p:cNvPicPr>
          <p:nvPr/>
        </p:nvPicPr>
        <p:blipFill rotWithShape="1">
          <a:blip r:embed="rId2"/>
          <a:srcRect b="35856"/>
          <a:stretch/>
        </p:blipFill>
        <p:spPr>
          <a:xfrm>
            <a:off x="2180678" y="2202579"/>
            <a:ext cx="7830643" cy="1020455"/>
          </a:xfrm>
          <a:prstGeom prst="rect">
            <a:avLst/>
          </a:prstGeom>
          <a:noFill/>
          <a:ln w="57150">
            <a:solidFill>
              <a:schemeClr val="accent2"/>
            </a:solidFill>
          </a:ln>
        </p:spPr>
      </p:pic>
      <p:pic>
        <p:nvPicPr>
          <p:cNvPr id="9" name="Imagen 8">
            <a:extLst>
              <a:ext uri="{FF2B5EF4-FFF2-40B4-BE49-F238E27FC236}">
                <a16:creationId xmlns:a16="http://schemas.microsoft.com/office/drawing/2014/main" id="{35AC29C8-83D6-4E7B-B9AB-E004086748EC}"/>
              </a:ext>
            </a:extLst>
          </p:cNvPr>
          <p:cNvPicPr>
            <a:picLocks noChangeAspect="1"/>
          </p:cNvPicPr>
          <p:nvPr/>
        </p:nvPicPr>
        <p:blipFill rotWithShape="1">
          <a:blip r:embed="rId2"/>
          <a:srcRect t="67362" r="43869" b="423"/>
          <a:stretch/>
        </p:blipFill>
        <p:spPr>
          <a:xfrm>
            <a:off x="3898308" y="4751756"/>
            <a:ext cx="4395381" cy="512512"/>
          </a:xfrm>
          <a:prstGeom prst="rect">
            <a:avLst/>
          </a:prstGeom>
          <a:noFill/>
          <a:ln w="57150">
            <a:solidFill>
              <a:schemeClr val="accent2"/>
            </a:solidFill>
          </a:ln>
        </p:spPr>
      </p:pic>
    </p:spTree>
    <p:extLst>
      <p:ext uri="{BB962C8B-B14F-4D97-AF65-F5344CB8AC3E}">
        <p14:creationId xmlns:p14="http://schemas.microsoft.com/office/powerpoint/2010/main" val="1445481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El componente </a:t>
            </a:r>
            <a:r>
              <a:rPr lang="es-ES" sz="3600" b="1" cap="none" dirty="0" err="1">
                <a:solidFill>
                  <a:schemeClr val="accent1"/>
                </a:solidFill>
                <a:latin typeface="Calibri" panose="020F0502020204030204" pitchFamily="34" charset="0"/>
                <a:cs typeface="Calibri" panose="020F0502020204030204" pitchFamily="34" charset="0"/>
              </a:rPr>
              <a:t>Transform</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a:t>
            </a:r>
            <a:r>
              <a:rPr lang="es-ES" sz="2800" b="1" dirty="0">
                <a:solidFill>
                  <a:schemeClr val="tx1"/>
                </a:solidFill>
                <a:latin typeface="Calibri" panose="020F0502020204030204" pitchFamily="34" charset="0"/>
                <a:cs typeface="Calibri" panose="020F0502020204030204" pitchFamily="34" charset="0"/>
              </a:rPr>
              <a:t>escalar</a:t>
            </a:r>
            <a:r>
              <a:rPr lang="es-ES" sz="2800" dirty="0">
                <a:solidFill>
                  <a:schemeClr val="tx1"/>
                </a:solidFill>
                <a:latin typeface="Calibri" panose="020F0502020204030204" pitchFamily="34" charset="0"/>
                <a:cs typeface="Calibri" panose="020F0502020204030204" pitchFamily="34" charset="0"/>
              </a:rPr>
              <a:t> un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solo tiene sentido el escalarlo respecto a su propio </a:t>
            </a:r>
            <a:r>
              <a:rPr lang="es-ES" sz="2800" dirty="0" err="1">
                <a:solidFill>
                  <a:schemeClr val="tx1"/>
                </a:solidFill>
                <a:latin typeface="Calibri" panose="020F0502020204030204" pitchFamily="34" charset="0"/>
                <a:cs typeface="Calibri" panose="020F0502020204030204" pitchFamily="34" charset="0"/>
              </a:rPr>
              <a:t>transform</a:t>
            </a:r>
            <a:r>
              <a:rPr lang="es-ES" sz="2800" dirty="0">
                <a:solidFill>
                  <a:schemeClr val="tx1"/>
                </a:solidFill>
                <a:latin typeface="Calibri" panose="020F0502020204030204" pitchFamily="34" charset="0"/>
                <a:cs typeface="Calibri" panose="020F0502020204030204" pitchFamily="34" charset="0"/>
              </a:rPr>
              <a:t>, por esta razón se utiliza la propiedad </a:t>
            </a:r>
            <a:r>
              <a:rPr lang="es-ES" sz="2800" b="1" dirty="0" err="1">
                <a:solidFill>
                  <a:schemeClr val="tx1"/>
                </a:solidFill>
                <a:latin typeface="Calibri" panose="020F0502020204030204" pitchFamily="34" charset="0"/>
                <a:cs typeface="Calibri" panose="020F0502020204030204" pitchFamily="34" charset="0"/>
              </a:rPr>
              <a:t>localScale</a:t>
            </a:r>
            <a:r>
              <a:rPr lang="es-ES" sz="2800" dirty="0">
                <a:solidFill>
                  <a:schemeClr val="tx1"/>
                </a:solidFill>
                <a:latin typeface="Calibri" panose="020F0502020204030204" pitchFamily="34" charset="0"/>
                <a:cs typeface="Calibri" panose="020F0502020204030204" pitchFamily="34" charset="0"/>
              </a:rPr>
              <a:t>:</a:t>
            </a:r>
          </a:p>
        </p:txBody>
      </p:sp>
      <p:pic>
        <p:nvPicPr>
          <p:cNvPr id="6" name="Imagen 5">
            <a:extLst>
              <a:ext uri="{FF2B5EF4-FFF2-40B4-BE49-F238E27FC236}">
                <a16:creationId xmlns:a16="http://schemas.microsoft.com/office/drawing/2014/main" id="{DA55A774-7956-46BD-ADD3-C1D645E470FC}"/>
              </a:ext>
            </a:extLst>
          </p:cNvPr>
          <p:cNvPicPr>
            <a:picLocks noChangeAspect="1"/>
          </p:cNvPicPr>
          <p:nvPr/>
        </p:nvPicPr>
        <p:blipFill>
          <a:blip r:embed="rId2"/>
          <a:stretch>
            <a:fillRect/>
          </a:stretch>
        </p:blipFill>
        <p:spPr>
          <a:xfrm>
            <a:off x="2534766" y="3573016"/>
            <a:ext cx="7122468" cy="708312"/>
          </a:xfrm>
          <a:prstGeom prst="rect">
            <a:avLst/>
          </a:prstGeom>
          <a:noFill/>
          <a:ln w="57150">
            <a:solidFill>
              <a:schemeClr val="accent2"/>
            </a:solidFill>
          </a:ln>
        </p:spPr>
      </p:pic>
    </p:spTree>
    <p:extLst>
      <p:ext uri="{BB962C8B-B14F-4D97-AF65-F5344CB8AC3E}">
        <p14:creationId xmlns:p14="http://schemas.microsoft.com/office/powerpoint/2010/main" val="3801413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El componente </a:t>
            </a:r>
            <a:r>
              <a:rPr lang="es-ES" sz="3600" b="1" cap="none" dirty="0" err="1">
                <a:solidFill>
                  <a:schemeClr val="accent1"/>
                </a:solidFill>
                <a:latin typeface="Calibri" panose="020F0502020204030204" pitchFamily="34" charset="0"/>
                <a:cs typeface="Calibri" panose="020F0502020204030204" pitchFamily="34" charset="0"/>
              </a:rPr>
              <a:t>Transform</a:t>
            </a:r>
            <a:r>
              <a:rPr lang="es-ES" sz="3600" b="1" cap="none" dirty="0">
                <a:solidFill>
                  <a:schemeClr val="accent1"/>
                </a:solidFill>
                <a:latin typeface="Calibri" panose="020F0502020204030204" pitchFamily="34" charset="0"/>
                <a:cs typeface="Calibri" panose="020F0502020204030204" pitchFamily="34" charset="0"/>
              </a:rPr>
              <a:t> en la jerarquía</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Cuando se tienen </a:t>
            </a:r>
            <a:r>
              <a:rPr lang="es-ES" sz="2000" dirty="0" err="1">
                <a:solidFill>
                  <a:schemeClr val="tx1"/>
                </a:solidFill>
                <a:latin typeface="Calibri" panose="020F0502020204030204" pitchFamily="34" charset="0"/>
                <a:cs typeface="Calibri" panose="020F0502020204030204" pitchFamily="34" charset="0"/>
              </a:rPr>
              <a:t>GameObjects</a:t>
            </a:r>
            <a:r>
              <a:rPr lang="es-ES" sz="2000" dirty="0">
                <a:solidFill>
                  <a:schemeClr val="tx1"/>
                </a:solidFill>
                <a:latin typeface="Calibri" panose="020F0502020204030204" pitchFamily="34" charset="0"/>
                <a:cs typeface="Calibri" panose="020F0502020204030204" pitchFamily="34" charset="0"/>
              </a:rPr>
              <a:t> agrupados, el componente </a:t>
            </a:r>
            <a:r>
              <a:rPr lang="es-ES" sz="2000" dirty="0" err="1">
                <a:solidFill>
                  <a:schemeClr val="tx1"/>
                </a:solidFill>
                <a:latin typeface="Calibri" panose="020F0502020204030204" pitchFamily="34" charset="0"/>
                <a:cs typeface="Calibri" panose="020F0502020204030204" pitchFamily="34" charset="0"/>
              </a:rPr>
              <a:t>Transform</a:t>
            </a:r>
            <a:r>
              <a:rPr lang="es-ES" sz="2000" dirty="0">
                <a:solidFill>
                  <a:schemeClr val="tx1"/>
                </a:solidFill>
                <a:latin typeface="Calibri" panose="020F0502020204030204" pitchFamily="34" charset="0"/>
                <a:cs typeface="Calibri" panose="020F0502020204030204" pitchFamily="34" charset="0"/>
              </a:rPr>
              <a:t> permite acceder a todos los </a:t>
            </a:r>
            <a:r>
              <a:rPr lang="es-ES" sz="2000" dirty="0" err="1">
                <a:solidFill>
                  <a:schemeClr val="tx1"/>
                </a:solidFill>
                <a:latin typeface="Calibri" panose="020F0502020204030204" pitchFamily="34" charset="0"/>
                <a:cs typeface="Calibri" panose="020F0502020204030204" pitchFamily="34" charset="0"/>
              </a:rPr>
              <a:t>Transform</a:t>
            </a:r>
            <a:r>
              <a:rPr lang="es-ES" sz="2000" dirty="0">
                <a:solidFill>
                  <a:schemeClr val="tx1"/>
                </a:solidFill>
                <a:latin typeface="Calibri" panose="020F0502020204030204" pitchFamily="34" charset="0"/>
                <a:cs typeface="Calibri" panose="020F0502020204030204" pitchFamily="34" charset="0"/>
              </a:rPr>
              <a:t> y </a:t>
            </a:r>
            <a:r>
              <a:rPr lang="es-ES" sz="2000" dirty="0" err="1">
                <a:solidFill>
                  <a:schemeClr val="tx1"/>
                </a:solidFill>
                <a:latin typeface="Calibri" panose="020F0502020204030204" pitchFamily="34" charset="0"/>
                <a:cs typeface="Calibri" panose="020F0502020204030204" pitchFamily="34" charset="0"/>
              </a:rPr>
              <a:t>GameObjects</a:t>
            </a:r>
            <a:r>
              <a:rPr lang="es-ES" sz="2000" dirty="0">
                <a:solidFill>
                  <a:schemeClr val="tx1"/>
                </a:solidFill>
                <a:latin typeface="Calibri" panose="020F0502020204030204" pitchFamily="34" charset="0"/>
                <a:cs typeface="Calibri" panose="020F0502020204030204" pitchFamily="34" charset="0"/>
              </a:rPr>
              <a:t> de la agrupación.</a:t>
            </a:r>
          </a:p>
        </p:txBody>
      </p:sp>
      <p:pic>
        <p:nvPicPr>
          <p:cNvPr id="16" name="Imagen 15">
            <a:extLst>
              <a:ext uri="{FF2B5EF4-FFF2-40B4-BE49-F238E27FC236}">
                <a16:creationId xmlns:a16="http://schemas.microsoft.com/office/drawing/2014/main" id="{06943543-2908-49E7-BCDD-D62595DBDFFF}"/>
              </a:ext>
            </a:extLst>
          </p:cNvPr>
          <p:cNvPicPr>
            <a:picLocks noChangeAspect="1"/>
          </p:cNvPicPr>
          <p:nvPr/>
        </p:nvPicPr>
        <p:blipFill>
          <a:blip r:embed="rId2"/>
          <a:stretch>
            <a:fillRect/>
          </a:stretch>
        </p:blipFill>
        <p:spPr>
          <a:xfrm>
            <a:off x="518643" y="2799735"/>
            <a:ext cx="4065189" cy="2741099"/>
          </a:xfrm>
          <a:prstGeom prst="rect">
            <a:avLst/>
          </a:prstGeom>
          <a:noFill/>
          <a:ln w="57150">
            <a:solidFill>
              <a:schemeClr val="accent2"/>
            </a:solidFill>
          </a:ln>
        </p:spPr>
      </p:pic>
      <p:pic>
        <p:nvPicPr>
          <p:cNvPr id="19" name="Imagen 18">
            <a:extLst>
              <a:ext uri="{FF2B5EF4-FFF2-40B4-BE49-F238E27FC236}">
                <a16:creationId xmlns:a16="http://schemas.microsoft.com/office/drawing/2014/main" id="{C68AB494-05DA-EBC4-3752-8A311D8D58B8}"/>
              </a:ext>
            </a:extLst>
          </p:cNvPr>
          <p:cNvPicPr>
            <a:picLocks noChangeAspect="1"/>
          </p:cNvPicPr>
          <p:nvPr/>
        </p:nvPicPr>
        <p:blipFill>
          <a:blip r:embed="rId3"/>
          <a:stretch>
            <a:fillRect/>
          </a:stretch>
        </p:blipFill>
        <p:spPr>
          <a:xfrm>
            <a:off x="4980138" y="2087569"/>
            <a:ext cx="6693219" cy="4165430"/>
          </a:xfrm>
          <a:prstGeom prst="rect">
            <a:avLst/>
          </a:prstGeom>
          <a:noFill/>
          <a:ln w="57150">
            <a:solidFill>
              <a:schemeClr val="accent2"/>
            </a:solidFill>
          </a:ln>
        </p:spPr>
      </p:pic>
      <p:cxnSp>
        <p:nvCxnSpPr>
          <p:cNvPr id="20" name="Conector recto de flecha 19">
            <a:extLst>
              <a:ext uri="{FF2B5EF4-FFF2-40B4-BE49-F238E27FC236}">
                <a16:creationId xmlns:a16="http://schemas.microsoft.com/office/drawing/2014/main" id="{A3333B31-982A-4B3E-968D-F541A2781EDF}"/>
              </a:ext>
            </a:extLst>
          </p:cNvPr>
          <p:cNvCxnSpPr>
            <a:cxnSpLocks/>
          </p:cNvCxnSpPr>
          <p:nvPr/>
        </p:nvCxnSpPr>
        <p:spPr>
          <a:xfrm flipH="1">
            <a:off x="3409466" y="2996952"/>
            <a:ext cx="670310" cy="48010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Conector recto de flecha 20">
            <a:extLst>
              <a:ext uri="{FF2B5EF4-FFF2-40B4-BE49-F238E27FC236}">
                <a16:creationId xmlns:a16="http://schemas.microsoft.com/office/drawing/2014/main" id="{52951CBB-FFE0-4FB5-B827-FB9EEAAA7A91}"/>
              </a:ext>
            </a:extLst>
          </p:cNvPr>
          <p:cNvCxnSpPr>
            <a:cxnSpLocks/>
          </p:cNvCxnSpPr>
          <p:nvPr/>
        </p:nvCxnSpPr>
        <p:spPr>
          <a:xfrm flipV="1">
            <a:off x="5519936" y="3429000"/>
            <a:ext cx="0" cy="120293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2" name="Conector recto de flecha 21">
            <a:extLst>
              <a:ext uri="{FF2B5EF4-FFF2-40B4-BE49-F238E27FC236}">
                <a16:creationId xmlns:a16="http://schemas.microsoft.com/office/drawing/2014/main" id="{D5262896-5EA4-4D82-9A1E-7C1A1496C0BE}"/>
              </a:ext>
            </a:extLst>
          </p:cNvPr>
          <p:cNvCxnSpPr>
            <a:cxnSpLocks/>
          </p:cNvCxnSpPr>
          <p:nvPr/>
        </p:nvCxnSpPr>
        <p:spPr>
          <a:xfrm flipV="1">
            <a:off x="6854908" y="5428598"/>
            <a:ext cx="864096" cy="432048"/>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3" name="Rectángulo 22">
            <a:extLst>
              <a:ext uri="{FF2B5EF4-FFF2-40B4-BE49-F238E27FC236}">
                <a16:creationId xmlns:a16="http://schemas.microsoft.com/office/drawing/2014/main" id="{6E269A4C-9801-4A38-B437-6CF307546519}"/>
              </a:ext>
            </a:extLst>
          </p:cNvPr>
          <p:cNvSpPr/>
          <p:nvPr/>
        </p:nvSpPr>
        <p:spPr>
          <a:xfrm>
            <a:off x="5037976" y="2931709"/>
            <a:ext cx="1003887" cy="470967"/>
          </a:xfrm>
          <a:prstGeom prst="rect">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a:extLst>
              <a:ext uri="{FF2B5EF4-FFF2-40B4-BE49-F238E27FC236}">
                <a16:creationId xmlns:a16="http://schemas.microsoft.com/office/drawing/2014/main" id="{663506E0-3048-4FF3-9FF1-DCF681239423}"/>
              </a:ext>
            </a:extLst>
          </p:cNvPr>
          <p:cNvSpPr/>
          <p:nvPr/>
        </p:nvSpPr>
        <p:spPr>
          <a:xfrm>
            <a:off x="7796519" y="4863512"/>
            <a:ext cx="1683694" cy="847561"/>
          </a:xfrm>
          <a:prstGeom prst="rect">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54759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El componente </a:t>
            </a:r>
            <a:r>
              <a:rPr lang="es-ES" sz="3600" b="1" cap="none" dirty="0" err="1">
                <a:solidFill>
                  <a:schemeClr val="accent1"/>
                </a:solidFill>
                <a:latin typeface="Calibri" panose="020F0502020204030204" pitchFamily="34" charset="0"/>
                <a:cs typeface="Calibri" panose="020F0502020204030204" pitchFamily="34" charset="0"/>
              </a:rPr>
              <a:t>Transform</a:t>
            </a:r>
            <a:r>
              <a:rPr lang="es-ES" sz="3600" b="1" cap="none" dirty="0">
                <a:solidFill>
                  <a:schemeClr val="accent1"/>
                </a:solidFill>
                <a:latin typeface="Calibri" panose="020F0502020204030204" pitchFamily="34" charset="0"/>
                <a:cs typeface="Calibri" panose="020F0502020204030204" pitchFamily="34" charset="0"/>
              </a:rPr>
              <a:t> en la jerarquía</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orden de acceso a los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hijos es el mismo que el orden en el que se encuentren en la jerarquía.</a:t>
            </a:r>
          </a:p>
        </p:txBody>
      </p:sp>
      <p:pic>
        <p:nvPicPr>
          <p:cNvPr id="2" name="Imagen 1">
            <a:extLst>
              <a:ext uri="{FF2B5EF4-FFF2-40B4-BE49-F238E27FC236}">
                <a16:creationId xmlns:a16="http://schemas.microsoft.com/office/drawing/2014/main" id="{B0991013-F485-4AA3-FF67-6AF1AE07B065}"/>
              </a:ext>
            </a:extLst>
          </p:cNvPr>
          <p:cNvPicPr>
            <a:picLocks noChangeAspect="1"/>
          </p:cNvPicPr>
          <p:nvPr/>
        </p:nvPicPr>
        <p:blipFill>
          <a:blip r:embed="rId2"/>
          <a:srcRect t="8401" r="80850" b="68894"/>
          <a:stretch>
            <a:fillRect/>
          </a:stretch>
        </p:blipFill>
        <p:spPr>
          <a:xfrm>
            <a:off x="1055440" y="2708920"/>
            <a:ext cx="3995453" cy="2948238"/>
          </a:xfrm>
          <a:prstGeom prst="rect">
            <a:avLst/>
          </a:prstGeom>
          <a:noFill/>
          <a:ln w="57150">
            <a:solidFill>
              <a:schemeClr val="accent2"/>
            </a:solidFill>
          </a:ln>
        </p:spPr>
      </p:pic>
      <p:pic>
        <p:nvPicPr>
          <p:cNvPr id="6" name="Imagen 5">
            <a:extLst>
              <a:ext uri="{FF2B5EF4-FFF2-40B4-BE49-F238E27FC236}">
                <a16:creationId xmlns:a16="http://schemas.microsoft.com/office/drawing/2014/main" id="{CD6BA1C4-329A-9606-E9F7-E5044830007F}"/>
              </a:ext>
            </a:extLst>
          </p:cNvPr>
          <p:cNvPicPr>
            <a:picLocks noChangeAspect="1"/>
          </p:cNvPicPr>
          <p:nvPr/>
        </p:nvPicPr>
        <p:blipFill>
          <a:blip r:embed="rId2"/>
          <a:srcRect l="42248" t="64933" r="38602" b="12362"/>
          <a:stretch>
            <a:fillRect/>
          </a:stretch>
        </p:blipFill>
        <p:spPr>
          <a:xfrm>
            <a:off x="7141109" y="2708920"/>
            <a:ext cx="3995453" cy="2948238"/>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F4EFCFD6-6C16-47E3-B4DA-8294D86EBB16}"/>
              </a:ext>
            </a:extLst>
          </p:cNvPr>
          <p:cNvCxnSpPr>
            <a:cxnSpLocks/>
          </p:cNvCxnSpPr>
          <p:nvPr/>
        </p:nvCxnSpPr>
        <p:spPr>
          <a:xfrm>
            <a:off x="5267907" y="4183039"/>
            <a:ext cx="1656185" cy="0"/>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134654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El componente </a:t>
            </a:r>
            <a:r>
              <a:rPr lang="es-ES" sz="3600" b="1" cap="none" dirty="0" err="1">
                <a:solidFill>
                  <a:schemeClr val="accent1"/>
                </a:solidFill>
                <a:latin typeface="Calibri" panose="020F0502020204030204" pitchFamily="34" charset="0"/>
                <a:cs typeface="Calibri" panose="020F0502020204030204" pitchFamily="34" charset="0"/>
              </a:rPr>
              <a:t>Transform</a:t>
            </a:r>
            <a:r>
              <a:rPr lang="es-ES" sz="3600" b="1" cap="none" dirty="0">
                <a:solidFill>
                  <a:schemeClr val="accent1"/>
                </a:solidFill>
                <a:latin typeface="Calibri" panose="020F0502020204030204" pitchFamily="34" charset="0"/>
                <a:cs typeface="Calibri" panose="020F0502020204030204" pitchFamily="34" charset="0"/>
              </a:rPr>
              <a:t> en la jerarquía</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Desde un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agrupado también se puede acceder a su padre mediante la propiedad </a:t>
            </a:r>
            <a:r>
              <a:rPr lang="es-ES" sz="2800" dirty="0" err="1">
                <a:solidFill>
                  <a:schemeClr val="tx1"/>
                </a:solidFill>
                <a:latin typeface="Calibri" panose="020F0502020204030204" pitchFamily="34" charset="0"/>
                <a:cs typeface="Calibri" panose="020F0502020204030204" pitchFamily="34" charset="0"/>
              </a:rPr>
              <a:t>transform</a:t>
            </a:r>
            <a:r>
              <a:rPr lang="es-ES" sz="2800" dirty="0">
                <a:solidFill>
                  <a:schemeClr val="tx1"/>
                </a:solidFill>
                <a:latin typeface="Calibri" panose="020F0502020204030204" pitchFamily="34" charset="0"/>
                <a:cs typeface="Calibri" panose="020F0502020204030204" pitchFamily="34" charset="0"/>
              </a:rPr>
              <a:t>.</a:t>
            </a:r>
          </a:p>
        </p:txBody>
      </p:sp>
      <p:pic>
        <p:nvPicPr>
          <p:cNvPr id="8" name="Imagen 7">
            <a:extLst>
              <a:ext uri="{FF2B5EF4-FFF2-40B4-BE49-F238E27FC236}">
                <a16:creationId xmlns:a16="http://schemas.microsoft.com/office/drawing/2014/main" id="{3541E4B4-1F69-4E54-96F4-065D3DC73D24}"/>
              </a:ext>
            </a:extLst>
          </p:cNvPr>
          <p:cNvPicPr>
            <a:picLocks noChangeAspect="1"/>
          </p:cNvPicPr>
          <p:nvPr/>
        </p:nvPicPr>
        <p:blipFill>
          <a:blip r:embed="rId2"/>
          <a:stretch>
            <a:fillRect/>
          </a:stretch>
        </p:blipFill>
        <p:spPr>
          <a:xfrm>
            <a:off x="3243484" y="2463162"/>
            <a:ext cx="5705032" cy="3915045"/>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F73B47B9-9EA2-4BC5-ABC5-D61663DFDC5D}"/>
              </a:ext>
            </a:extLst>
          </p:cNvPr>
          <p:cNvCxnSpPr>
            <a:cxnSpLocks/>
          </p:cNvCxnSpPr>
          <p:nvPr/>
        </p:nvCxnSpPr>
        <p:spPr>
          <a:xfrm flipH="1" flipV="1">
            <a:off x="7752184" y="4077072"/>
            <a:ext cx="738942" cy="1080119"/>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60572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Movimiento cinemático y movimiento físico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Existen dos tipos de movimientos en Unity:</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400" b="1" dirty="0">
                <a:solidFill>
                  <a:schemeClr val="tx1"/>
                </a:solidFill>
                <a:latin typeface="Calibri" panose="020F0502020204030204" pitchFamily="34" charset="0"/>
                <a:cs typeface="Calibri" panose="020F0502020204030204" pitchFamily="34" charset="0"/>
              </a:rPr>
              <a:t>Cinemático</a:t>
            </a:r>
            <a:r>
              <a:rPr lang="es-ES" sz="2400" dirty="0">
                <a:solidFill>
                  <a:schemeClr val="tx1"/>
                </a:solidFill>
                <a:latin typeface="Calibri" panose="020F0502020204030204" pitchFamily="34" charset="0"/>
                <a:cs typeface="Calibri" panose="020F0502020204030204" pitchFamily="34" charset="0"/>
              </a:rPr>
              <a:t>:</a:t>
            </a:r>
          </a:p>
          <a:p>
            <a:pPr marL="594000" lvl="2"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rPr>
              <a:t>Modificar</a:t>
            </a:r>
            <a:r>
              <a:rPr lang="es-ES" sz="2400" dirty="0">
                <a:solidFill>
                  <a:schemeClr val="tx1"/>
                </a:solidFill>
                <a:latin typeface="Calibri" panose="020F0502020204030204" pitchFamily="34" charset="0"/>
                <a:cs typeface="Calibri" panose="020F0502020204030204" pitchFamily="34" charset="0"/>
              </a:rPr>
              <a:t> directamente </a:t>
            </a:r>
            <a:r>
              <a:rPr lang="es-ES" sz="2400" b="1" dirty="0">
                <a:solidFill>
                  <a:schemeClr val="tx1"/>
                </a:solidFill>
                <a:latin typeface="Calibri" panose="020F0502020204030204" pitchFamily="34" charset="0"/>
                <a:cs typeface="Calibri" panose="020F0502020204030204" pitchFamily="34" charset="0"/>
              </a:rPr>
              <a:t>el </a:t>
            </a:r>
            <a:r>
              <a:rPr lang="es-ES" sz="2400" b="1" dirty="0" err="1">
                <a:solidFill>
                  <a:schemeClr val="tx1"/>
                </a:solidFill>
                <a:latin typeface="Calibri" panose="020F0502020204030204" pitchFamily="34" charset="0"/>
                <a:cs typeface="Calibri" panose="020F0502020204030204" pitchFamily="34" charset="0"/>
              </a:rPr>
              <a:t>transform</a:t>
            </a:r>
            <a:r>
              <a:rPr lang="es-ES" sz="2400" b="1" dirty="0">
                <a:solidFill>
                  <a:schemeClr val="tx1"/>
                </a:solidFill>
                <a:latin typeface="Calibri" panose="020F0502020204030204" pitchFamily="34" charset="0"/>
                <a:cs typeface="Calibri" panose="020F0502020204030204" pitchFamily="34" charset="0"/>
              </a:rPr>
              <a:t> de un </a:t>
            </a:r>
            <a:r>
              <a:rPr lang="es-ES" sz="2400" b="1"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a:t>
            </a:r>
          </a:p>
          <a:p>
            <a:pPr marL="594000" lvl="2"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Estos movimientos son </a:t>
            </a:r>
            <a:r>
              <a:rPr lang="es-ES" sz="2400" b="1" dirty="0">
                <a:solidFill>
                  <a:schemeClr val="tx1"/>
                </a:solidFill>
                <a:latin typeface="Calibri" panose="020F0502020204030204" pitchFamily="34" charset="0"/>
                <a:cs typeface="Calibri" panose="020F0502020204030204" pitchFamily="34" charset="0"/>
              </a:rPr>
              <a:t>independientes de las físicas </a:t>
            </a:r>
            <a:r>
              <a:rPr lang="es-ES" sz="2400" dirty="0">
                <a:solidFill>
                  <a:schemeClr val="tx1"/>
                </a:solidFill>
                <a:latin typeface="Calibri" panose="020F0502020204030204" pitchFamily="34" charset="0"/>
                <a:cs typeface="Calibri" panose="020F0502020204030204" pitchFamily="34" charset="0"/>
              </a:rPr>
              <a:t>del juego (gravedad, aceleración, impulsos, inercias, rozamiento…).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400" b="1" dirty="0">
                <a:solidFill>
                  <a:schemeClr val="tx1"/>
                </a:solidFill>
                <a:latin typeface="Calibri" panose="020F0502020204030204" pitchFamily="34" charset="0"/>
                <a:cs typeface="Calibri" panose="020F0502020204030204" pitchFamily="34" charset="0"/>
              </a:rPr>
              <a:t>Físico</a:t>
            </a:r>
            <a:r>
              <a:rPr lang="es-ES" sz="2400" dirty="0">
                <a:solidFill>
                  <a:schemeClr val="tx1"/>
                </a:solidFill>
                <a:latin typeface="Calibri" panose="020F0502020204030204" pitchFamily="34" charset="0"/>
                <a:cs typeface="Calibri" panose="020F0502020204030204" pitchFamily="34" charset="0"/>
              </a:rPr>
              <a:t>:</a:t>
            </a:r>
          </a:p>
          <a:p>
            <a:pPr marL="594000" lvl="2"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rPr>
              <a:t>Aplicar fuerzas </a:t>
            </a:r>
            <a:r>
              <a:rPr lang="es-ES" sz="2400" dirty="0">
                <a:solidFill>
                  <a:schemeClr val="tx1"/>
                </a:solidFill>
                <a:latin typeface="Calibri" panose="020F0502020204030204" pitchFamily="34" charset="0"/>
                <a:cs typeface="Calibri" panose="020F0502020204030204" pitchFamily="34" charset="0"/>
              </a:rPr>
              <a:t>a un </a:t>
            </a:r>
            <a:r>
              <a:rPr lang="es-ES" sz="2400" b="1" dirty="0" err="1">
                <a:solidFill>
                  <a:schemeClr val="tx1"/>
                </a:solidFill>
                <a:latin typeface="Calibri" panose="020F0502020204030204" pitchFamily="34" charset="0"/>
                <a:cs typeface="Calibri" panose="020F0502020204030204" pitchFamily="34" charset="0"/>
              </a:rPr>
              <a:t>GameObject</a:t>
            </a:r>
            <a:r>
              <a:rPr lang="es-ES" sz="2400" b="1" dirty="0">
                <a:solidFill>
                  <a:schemeClr val="tx1"/>
                </a:solidFill>
                <a:latin typeface="Calibri" panose="020F0502020204030204" pitchFamily="34" charset="0"/>
                <a:cs typeface="Calibri" panose="020F0502020204030204" pitchFamily="34" charset="0"/>
              </a:rPr>
              <a:t> </a:t>
            </a:r>
            <a:r>
              <a:rPr lang="es-ES" sz="2400" dirty="0">
                <a:solidFill>
                  <a:schemeClr val="tx1"/>
                </a:solidFill>
                <a:latin typeface="Calibri" panose="020F0502020204030204" pitchFamily="34" charset="0"/>
                <a:cs typeface="Calibri" panose="020F0502020204030204" pitchFamily="34" charset="0"/>
              </a:rPr>
              <a:t>(aprovechando </a:t>
            </a:r>
            <a:r>
              <a:rPr lang="es-ES" sz="2400" b="1" dirty="0">
                <a:solidFill>
                  <a:schemeClr val="tx1"/>
                </a:solidFill>
                <a:latin typeface="Calibri" panose="020F0502020204030204" pitchFamily="34" charset="0"/>
                <a:cs typeface="Calibri" panose="020F0502020204030204" pitchFamily="34" charset="0"/>
              </a:rPr>
              <a:t>el motor físico del editor)</a:t>
            </a:r>
            <a:r>
              <a:rPr lang="es-ES" sz="2400" dirty="0">
                <a:solidFill>
                  <a:schemeClr val="tx1"/>
                </a:solidFill>
                <a:latin typeface="Calibri" panose="020F0502020204030204" pitchFamily="34" charset="0"/>
                <a:cs typeface="Calibri" panose="020F0502020204030204" pitchFamily="34" charset="0"/>
              </a:rPr>
              <a:t>.</a:t>
            </a:r>
          </a:p>
          <a:p>
            <a:pPr marL="594000" lvl="2"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poder recibir fuerzas, el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debe tener el componente </a:t>
            </a:r>
            <a:r>
              <a:rPr lang="es-ES" sz="2400" b="1" dirty="0" err="1">
                <a:solidFill>
                  <a:schemeClr val="tx1"/>
                </a:solidFill>
                <a:latin typeface="Calibri" panose="020F0502020204030204" pitchFamily="34" charset="0"/>
                <a:cs typeface="Calibri" panose="020F0502020204030204" pitchFamily="34" charset="0"/>
              </a:rPr>
              <a:t>Rigidbody</a:t>
            </a:r>
            <a:r>
              <a:rPr lang="es-ES" sz="24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38863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9.- Movimiento en los métodos </a:t>
            </a:r>
            <a:r>
              <a:rPr lang="es-ES" sz="3600" b="1" cap="none" dirty="0" err="1">
                <a:solidFill>
                  <a:schemeClr val="accent1"/>
                </a:solidFill>
                <a:latin typeface="Calibri" panose="020F0502020204030204" pitchFamily="34" charset="0"/>
                <a:cs typeface="Calibri" panose="020F0502020204030204" pitchFamily="34" charset="0"/>
              </a:rPr>
              <a:t>Update</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FixedUpdate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El método </a:t>
            </a:r>
            <a:r>
              <a:rPr lang="es-ES" sz="2600" b="1" dirty="0" err="1">
                <a:solidFill>
                  <a:schemeClr val="tx1"/>
                </a:solidFill>
                <a:latin typeface="Calibri" panose="020F0502020204030204" pitchFamily="34" charset="0"/>
                <a:cs typeface="Calibri" panose="020F0502020204030204" pitchFamily="34" charset="0"/>
              </a:rPr>
              <a:t>Update</a:t>
            </a:r>
            <a:r>
              <a:rPr lang="es-ES" sz="2600" b="1" dirty="0">
                <a:solidFill>
                  <a:schemeClr val="tx1"/>
                </a:solidFill>
                <a:latin typeface="Calibri" panose="020F0502020204030204" pitchFamily="34" charset="0"/>
                <a:cs typeface="Calibri" panose="020F0502020204030204" pitchFamily="34" charset="0"/>
              </a:rPr>
              <a:t> se ejecuta una vez por cada </a:t>
            </a:r>
            <a:r>
              <a:rPr lang="es-ES" sz="2600" b="1" dirty="0" err="1">
                <a:solidFill>
                  <a:schemeClr val="tx1"/>
                </a:solidFill>
                <a:latin typeface="Calibri" panose="020F0502020204030204" pitchFamily="34" charset="0"/>
                <a:cs typeface="Calibri" panose="020F0502020204030204" pitchFamily="34" charset="0"/>
              </a:rPr>
              <a:t>frame</a:t>
            </a:r>
            <a:r>
              <a:rPr lang="es-ES" sz="2600" b="1" dirty="0">
                <a:solidFill>
                  <a:schemeClr val="tx1"/>
                </a:solidFill>
                <a:latin typeface="Calibri" panose="020F0502020204030204" pitchFamily="34" charset="0"/>
                <a:cs typeface="Calibri" panose="020F0502020204030204" pitchFamily="34" charset="0"/>
              </a:rPr>
              <a:t> generado</a:t>
            </a:r>
            <a:r>
              <a:rPr lang="es-ES" sz="26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Si se aplica un movimiento cinemático o físico en el método </a:t>
            </a:r>
            <a:r>
              <a:rPr lang="es-ES" sz="2600" dirty="0" err="1">
                <a:solidFill>
                  <a:schemeClr val="tx1"/>
                </a:solidFill>
                <a:latin typeface="Calibri" panose="020F0502020204030204" pitchFamily="34" charset="0"/>
                <a:cs typeface="Calibri" panose="020F0502020204030204" pitchFamily="34" charset="0"/>
              </a:rPr>
              <a:t>Update</a:t>
            </a:r>
            <a:r>
              <a:rPr lang="es-ES" sz="2600" dirty="0">
                <a:solidFill>
                  <a:schemeClr val="tx1"/>
                </a:solidFill>
                <a:latin typeface="Calibri" panose="020F0502020204030204" pitchFamily="34" charset="0"/>
                <a:cs typeface="Calibri" panose="020F0502020204030204" pitchFamily="34" charset="0"/>
              </a:rPr>
              <a:t> el </a:t>
            </a:r>
            <a:r>
              <a:rPr lang="es-ES" sz="2600" b="1" dirty="0">
                <a:solidFill>
                  <a:schemeClr val="tx1"/>
                </a:solidFill>
                <a:latin typeface="Calibri" panose="020F0502020204030204" pitchFamily="34" charset="0"/>
                <a:cs typeface="Calibri" panose="020F0502020204030204" pitchFamily="34" charset="0"/>
              </a:rPr>
              <a:t>problema</a:t>
            </a:r>
            <a:r>
              <a:rPr lang="es-ES" sz="2600" dirty="0">
                <a:solidFill>
                  <a:schemeClr val="tx1"/>
                </a:solidFill>
                <a:latin typeface="Calibri" panose="020F0502020204030204" pitchFamily="34" charset="0"/>
                <a:cs typeface="Calibri" panose="020F0502020204030204" pitchFamily="34" charset="0"/>
              </a:rPr>
              <a:t> es que la cantidad de FPS que se generan depende de muchísimos factores, desde la capacidad del equipo donde se ejecuta el juego hasta la cantidad de elementos que se muestran en un momento determinado.</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Si por alguna razón la carga es mínima se generarán muchos </a:t>
            </a:r>
            <a:r>
              <a:rPr lang="es-ES" sz="2600" dirty="0" err="1">
                <a:solidFill>
                  <a:schemeClr val="tx1"/>
                </a:solidFill>
                <a:latin typeface="Calibri" panose="020F0502020204030204" pitchFamily="34" charset="0"/>
                <a:cs typeface="Calibri" panose="020F0502020204030204" pitchFamily="34" charset="0"/>
              </a:rPr>
              <a:t>frames</a:t>
            </a:r>
            <a:r>
              <a:rPr lang="es-ES" sz="2600" dirty="0">
                <a:solidFill>
                  <a:schemeClr val="tx1"/>
                </a:solidFill>
                <a:latin typeface="Calibri" panose="020F0502020204030204" pitchFamily="34" charset="0"/>
                <a:cs typeface="Calibri" panose="020F0502020204030204" pitchFamily="34" charset="0"/>
              </a:rPr>
              <a:t> y el movimiento sería demasiado rápido y por el contrario si la carga es máxima los </a:t>
            </a:r>
            <a:r>
              <a:rPr lang="es-ES" sz="2600" dirty="0" err="1">
                <a:solidFill>
                  <a:schemeClr val="tx1"/>
                </a:solidFill>
                <a:latin typeface="Calibri" panose="020F0502020204030204" pitchFamily="34" charset="0"/>
                <a:cs typeface="Calibri" panose="020F0502020204030204" pitchFamily="34" charset="0"/>
              </a:rPr>
              <a:t>frames</a:t>
            </a:r>
            <a:r>
              <a:rPr lang="es-ES" sz="2600" dirty="0">
                <a:solidFill>
                  <a:schemeClr val="tx1"/>
                </a:solidFill>
                <a:latin typeface="Calibri" panose="020F0502020204030204" pitchFamily="34" charset="0"/>
                <a:cs typeface="Calibri" panose="020F0502020204030204" pitchFamily="34" charset="0"/>
              </a:rPr>
              <a:t> caerán y el movimiento será demasiado lento.</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Por esta razón, no es buena idea realizar movimientos directamente de esta manera.</a:t>
            </a:r>
          </a:p>
        </p:txBody>
      </p:sp>
    </p:spTree>
    <p:extLst>
      <p:ext uri="{BB962C8B-B14F-4D97-AF65-F5344CB8AC3E}">
        <p14:creationId xmlns:p14="http://schemas.microsoft.com/office/powerpoint/2010/main" val="111444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Acceso a las propiedades del </a:t>
            </a:r>
            <a:r>
              <a:rPr lang="es-ES" sz="3600" b="1" cap="none" dirty="0" err="1">
                <a:solidFill>
                  <a:schemeClr val="accent1"/>
                </a:solidFill>
                <a:latin typeface="Calibri" panose="020F0502020204030204" pitchFamily="34" charset="0"/>
                <a:cs typeface="Calibri" panose="020F0502020204030204" pitchFamily="34" charset="0"/>
              </a:rPr>
              <a:t>GameObject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EB1668BD-9C20-9C84-5EB4-C9422ABF6780}"/>
              </a:ext>
            </a:extLst>
          </p:cNvPr>
          <p:cNvPicPr>
            <a:picLocks noChangeAspect="1"/>
          </p:cNvPicPr>
          <p:nvPr/>
        </p:nvPicPr>
        <p:blipFill>
          <a:blip r:embed="rId2"/>
          <a:stretch>
            <a:fillRect/>
          </a:stretch>
        </p:blipFill>
        <p:spPr>
          <a:xfrm>
            <a:off x="5880117" y="1161921"/>
            <a:ext cx="5541686" cy="5384535"/>
          </a:xfrm>
          <a:prstGeom prst="rect">
            <a:avLst/>
          </a:prstGeom>
          <a:noFill/>
          <a:ln w="57150">
            <a:solidFill>
              <a:schemeClr val="accent2"/>
            </a:solidFill>
          </a:ln>
        </p:spPr>
      </p:pic>
      <p:cxnSp>
        <p:nvCxnSpPr>
          <p:cNvPr id="8" name="Conector recto de flecha 7">
            <a:extLst>
              <a:ext uri="{FF2B5EF4-FFF2-40B4-BE49-F238E27FC236}">
                <a16:creationId xmlns:a16="http://schemas.microsoft.com/office/drawing/2014/main" id="{FD693A03-534F-49AC-84D1-1DF24BF89DDB}"/>
              </a:ext>
            </a:extLst>
          </p:cNvPr>
          <p:cNvCxnSpPr>
            <a:cxnSpLocks/>
          </p:cNvCxnSpPr>
          <p:nvPr/>
        </p:nvCxnSpPr>
        <p:spPr>
          <a:xfrm flipH="1">
            <a:off x="9768408" y="1268760"/>
            <a:ext cx="432048" cy="360040"/>
          </a:xfrm>
          <a:prstGeom prst="straightConnector1">
            <a:avLst/>
          </a:prstGeom>
          <a:noFill/>
          <a:ln w="57150">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Conector recto de flecha 10">
            <a:extLst>
              <a:ext uri="{FF2B5EF4-FFF2-40B4-BE49-F238E27FC236}">
                <a16:creationId xmlns:a16="http://schemas.microsoft.com/office/drawing/2014/main" id="{2ADE29BF-6C0C-4E1D-8480-DEAE17BABD05}"/>
              </a:ext>
            </a:extLst>
          </p:cNvPr>
          <p:cNvCxnSpPr>
            <a:cxnSpLocks/>
          </p:cNvCxnSpPr>
          <p:nvPr/>
        </p:nvCxnSpPr>
        <p:spPr>
          <a:xfrm>
            <a:off x="8444626" y="6060187"/>
            <a:ext cx="757562" cy="216130"/>
          </a:xfrm>
          <a:prstGeom prst="straightConnector1">
            <a:avLst/>
          </a:prstGeom>
          <a:noFill/>
          <a:ln w="57150">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1BE45E20-20E3-433F-82DF-65D924FFFC9F}"/>
              </a:ext>
            </a:extLst>
          </p:cNvPr>
          <p:cNvCxnSpPr>
            <a:cxnSpLocks/>
          </p:cNvCxnSpPr>
          <p:nvPr/>
        </p:nvCxnSpPr>
        <p:spPr>
          <a:xfrm flipV="1">
            <a:off x="7464152" y="5585987"/>
            <a:ext cx="0" cy="582265"/>
          </a:xfrm>
          <a:prstGeom prst="straightConnector1">
            <a:avLst/>
          </a:prstGeom>
          <a:noFill/>
          <a:ln w="57150">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8" name="Imagen 17">
            <a:extLst>
              <a:ext uri="{FF2B5EF4-FFF2-40B4-BE49-F238E27FC236}">
                <a16:creationId xmlns:a16="http://schemas.microsoft.com/office/drawing/2014/main" id="{334B4400-59C4-35FE-3997-651815910856}"/>
              </a:ext>
            </a:extLst>
          </p:cNvPr>
          <p:cNvPicPr>
            <a:picLocks noChangeAspect="1"/>
          </p:cNvPicPr>
          <p:nvPr/>
        </p:nvPicPr>
        <p:blipFill>
          <a:blip r:embed="rId3"/>
          <a:stretch>
            <a:fillRect/>
          </a:stretch>
        </p:blipFill>
        <p:spPr>
          <a:xfrm>
            <a:off x="766401" y="2401441"/>
            <a:ext cx="4431612" cy="2905494"/>
          </a:xfrm>
          <a:prstGeom prst="rect">
            <a:avLst/>
          </a:prstGeom>
          <a:noFill/>
          <a:ln w="57150">
            <a:solidFill>
              <a:schemeClr val="accent2"/>
            </a:solidFill>
          </a:ln>
        </p:spPr>
      </p:pic>
      <p:cxnSp>
        <p:nvCxnSpPr>
          <p:cNvPr id="19" name="Conector recto de flecha 18">
            <a:extLst>
              <a:ext uri="{FF2B5EF4-FFF2-40B4-BE49-F238E27FC236}">
                <a16:creationId xmlns:a16="http://schemas.microsoft.com/office/drawing/2014/main" id="{1B60FCA2-A353-4CB8-94C4-516C0568A8C6}"/>
              </a:ext>
            </a:extLst>
          </p:cNvPr>
          <p:cNvCxnSpPr>
            <a:cxnSpLocks/>
          </p:cNvCxnSpPr>
          <p:nvPr/>
        </p:nvCxnSpPr>
        <p:spPr>
          <a:xfrm flipH="1" flipV="1">
            <a:off x="3935760" y="4005064"/>
            <a:ext cx="504056" cy="72008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55213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FA284-DB58-43C3-B091-BCBD1AF0984B}"/>
            </a:ext>
          </a:extLst>
        </p:cNvPr>
        <p:cNvGrpSpPr/>
        <p:nvPr/>
      </p:nvGrpSpPr>
      <p:grpSpPr>
        <a:xfrm>
          <a:off x="0" y="0"/>
          <a:ext cx="0" cy="0"/>
          <a:chOff x="0" y="0"/>
          <a:chExt cx="0" cy="0"/>
        </a:xfrm>
      </p:grpSpPr>
      <p:sp>
        <p:nvSpPr>
          <p:cNvPr id="4" name="Google Shape;72;p14">
            <a:extLst>
              <a:ext uri="{FF2B5EF4-FFF2-40B4-BE49-F238E27FC236}">
                <a16:creationId xmlns:a16="http://schemas.microsoft.com/office/drawing/2014/main" id="{9F0E76A7-8D59-52ED-B6D1-5424173DF296}"/>
              </a:ext>
            </a:extLst>
          </p:cNvPr>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9.- Movimiento en los métodos </a:t>
            </a:r>
            <a:r>
              <a:rPr lang="es-ES" sz="3600" b="1" cap="none" dirty="0" err="1">
                <a:solidFill>
                  <a:schemeClr val="accent1"/>
                </a:solidFill>
                <a:latin typeface="Calibri" panose="020F0502020204030204" pitchFamily="34" charset="0"/>
                <a:cs typeface="Calibri" panose="020F0502020204030204" pitchFamily="34" charset="0"/>
              </a:rPr>
              <a:t>Update</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FixedUpdate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a:extLst>
              <a:ext uri="{FF2B5EF4-FFF2-40B4-BE49-F238E27FC236}">
                <a16:creationId xmlns:a16="http://schemas.microsoft.com/office/drawing/2014/main" id="{4F96C225-7B04-C9DE-1D82-F02918BA3B31}"/>
              </a:ext>
            </a:extLst>
          </p:cNvPr>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Existen dos formas para solucionar este problema:</a:t>
            </a:r>
          </a:p>
          <a:p>
            <a:pPr>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En el método </a:t>
            </a:r>
            <a:r>
              <a:rPr lang="es-ES" sz="2400" b="1" dirty="0" err="1">
                <a:solidFill>
                  <a:schemeClr val="tx1"/>
                </a:solidFill>
                <a:latin typeface="Calibri" panose="020F0502020204030204" pitchFamily="34" charset="0"/>
                <a:cs typeface="Calibri" panose="020F0502020204030204" pitchFamily="34" charset="0"/>
              </a:rPr>
              <a:t>Update</a:t>
            </a:r>
            <a:r>
              <a:rPr lang="es-ES" sz="2400" dirty="0">
                <a:solidFill>
                  <a:schemeClr val="tx1"/>
                </a:solidFill>
                <a:latin typeface="Calibri" panose="020F0502020204030204" pitchFamily="34" charset="0"/>
                <a:cs typeface="Calibri" panose="020F0502020204030204" pitchFamily="34" charset="0"/>
              </a:rPr>
              <a:t> usar la clase </a:t>
            </a:r>
            <a:r>
              <a:rPr lang="es-ES" sz="2400" b="1" dirty="0">
                <a:solidFill>
                  <a:schemeClr val="tx1"/>
                </a:solidFill>
                <a:latin typeface="Calibri" panose="020F0502020204030204" pitchFamily="34" charset="0"/>
                <a:cs typeface="Calibri" panose="020F0502020204030204" pitchFamily="34" charset="0"/>
              </a:rPr>
              <a:t>Time</a:t>
            </a:r>
            <a:r>
              <a:rPr lang="es-ES" sz="2400" dirty="0">
                <a:solidFill>
                  <a:schemeClr val="tx1"/>
                </a:solidFill>
                <a:latin typeface="Calibri" panose="020F0502020204030204" pitchFamily="34" charset="0"/>
                <a:cs typeface="Calibri" panose="020F0502020204030204" pitchFamily="34" charset="0"/>
              </a:rPr>
              <a:t> y su método </a:t>
            </a:r>
            <a:r>
              <a:rPr lang="es-ES" sz="2400" b="1" dirty="0" err="1">
                <a:solidFill>
                  <a:schemeClr val="tx1"/>
                </a:solidFill>
                <a:latin typeface="Calibri" panose="020F0502020204030204" pitchFamily="34" charset="0"/>
                <a:cs typeface="Calibri" panose="020F0502020204030204" pitchFamily="34" charset="0"/>
              </a:rPr>
              <a:t>deltaTime</a:t>
            </a:r>
            <a:r>
              <a:rPr lang="es-ES" sz="2400" dirty="0">
                <a:solidFill>
                  <a:schemeClr val="tx1"/>
                </a:solidFill>
                <a:latin typeface="Calibri" panose="020F0502020204030204" pitchFamily="34" charset="0"/>
                <a:cs typeface="Calibri" panose="020F0502020204030204" pitchFamily="34" charset="0"/>
              </a:rPr>
              <a:t>.</a:t>
            </a:r>
          </a:p>
          <a:p>
            <a:pPr marL="324000" lvl="1" indent="0">
              <a:spcBef>
                <a:spcPts val="0"/>
              </a:spcBef>
              <a:spcAft>
                <a:spcPts val="0"/>
              </a:spcAft>
              <a:buNone/>
            </a:pPr>
            <a:r>
              <a:rPr lang="es-ES" sz="2400" dirty="0" err="1">
                <a:solidFill>
                  <a:schemeClr val="tx1"/>
                </a:solidFill>
                <a:latin typeface="Calibri" panose="020F0502020204030204" pitchFamily="34" charset="0"/>
                <a:cs typeface="Calibri" panose="020F0502020204030204" pitchFamily="34" charset="0"/>
              </a:rPr>
              <a:t>Time.deltaTime</a:t>
            </a:r>
            <a:r>
              <a:rPr lang="es-ES" sz="2400" dirty="0">
                <a:solidFill>
                  <a:schemeClr val="tx1"/>
                </a:solidFill>
                <a:latin typeface="Calibri" panose="020F0502020204030204" pitchFamily="34" charset="0"/>
                <a:cs typeface="Calibri" panose="020F0502020204030204" pitchFamily="34" charset="0"/>
              </a:rPr>
              <a:t> devuelve el valor 0,02 (20 milisegundos), así si se multiplica un movimiento por </a:t>
            </a:r>
            <a:r>
              <a:rPr lang="es-ES" sz="2400" b="1" dirty="0" err="1">
                <a:solidFill>
                  <a:schemeClr val="tx1"/>
                </a:solidFill>
                <a:latin typeface="Calibri" panose="020F0502020204030204" pitchFamily="34" charset="0"/>
                <a:cs typeface="Calibri" panose="020F0502020204030204" pitchFamily="34" charset="0"/>
              </a:rPr>
              <a:t>Time.deltaTime</a:t>
            </a:r>
            <a:r>
              <a:rPr lang="es-ES" sz="2400" dirty="0">
                <a:solidFill>
                  <a:schemeClr val="tx1"/>
                </a:solidFill>
                <a:latin typeface="Calibri" panose="020F0502020204030204" pitchFamily="34" charset="0"/>
                <a:cs typeface="Calibri" panose="020F0502020204030204" pitchFamily="34" charset="0"/>
              </a:rPr>
              <a:t> se consigue que el movimiento sea constante independientemente de la cantidad de </a:t>
            </a:r>
            <a:r>
              <a:rPr lang="es-ES" sz="2400" dirty="0" err="1">
                <a:solidFill>
                  <a:schemeClr val="tx1"/>
                </a:solidFill>
                <a:latin typeface="Calibri" panose="020F0502020204030204" pitchFamily="34" charset="0"/>
                <a:cs typeface="Calibri" panose="020F0502020204030204" pitchFamily="34" charset="0"/>
              </a:rPr>
              <a:t>frames</a:t>
            </a:r>
            <a:r>
              <a:rPr lang="es-ES" sz="2400" dirty="0">
                <a:solidFill>
                  <a:schemeClr val="tx1"/>
                </a:solidFill>
                <a:latin typeface="Calibri" panose="020F0502020204030204" pitchFamily="34" charset="0"/>
                <a:cs typeface="Calibri" panose="020F0502020204030204" pitchFamily="34" charset="0"/>
              </a:rPr>
              <a:t> de cada momento.</a:t>
            </a:r>
          </a:p>
          <a:p>
            <a:pPr marL="324000" lvl="1"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(Esta técnica se usaba hasta que se creo el método siguiente).</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El método </a:t>
            </a:r>
            <a:r>
              <a:rPr lang="es-ES" sz="2400" b="1" dirty="0" err="1">
                <a:solidFill>
                  <a:schemeClr val="tx1"/>
                </a:solidFill>
                <a:latin typeface="Calibri" panose="020F0502020204030204" pitchFamily="34" charset="0"/>
                <a:cs typeface="Calibri" panose="020F0502020204030204" pitchFamily="34" charset="0"/>
              </a:rPr>
              <a:t>FixedUpdate</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Se ejecuta siempre en intervalos regulares de tiempo de 20 ms (50 veces/segundo).</a:t>
            </a:r>
          </a:p>
          <a:p>
            <a:pPr marL="0" indent="0">
              <a:spcBef>
                <a:spcPts val="0"/>
              </a:spcBef>
              <a:spcAft>
                <a:spcPts val="0"/>
              </a:spcAft>
              <a:buNone/>
            </a:pPr>
            <a:endParaRPr lang="es-ES" sz="24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Además, es habitual crear una propiedad de tipo </a:t>
            </a:r>
            <a:r>
              <a:rPr lang="es-ES" sz="2400" dirty="0" err="1">
                <a:solidFill>
                  <a:schemeClr val="tx1"/>
                </a:solidFill>
                <a:latin typeface="Calibri" panose="020F0502020204030204" pitchFamily="34" charset="0"/>
                <a:cs typeface="Calibri" panose="020F0502020204030204" pitchFamily="34" charset="0"/>
              </a:rPr>
              <a:t>float</a:t>
            </a:r>
            <a:r>
              <a:rPr lang="es-ES" sz="2400" dirty="0">
                <a:solidFill>
                  <a:schemeClr val="tx1"/>
                </a:solidFill>
                <a:latin typeface="Calibri" panose="020F0502020204030204" pitchFamily="34" charset="0"/>
                <a:cs typeface="Calibri" panose="020F0502020204030204" pitchFamily="34" charset="0"/>
              </a:rPr>
              <a:t> llamada </a:t>
            </a:r>
            <a:r>
              <a:rPr lang="es-ES" sz="2400" b="1" dirty="0" err="1">
                <a:solidFill>
                  <a:schemeClr val="tx1"/>
                </a:solidFill>
                <a:latin typeface="Calibri" panose="020F0502020204030204" pitchFamily="34" charset="0"/>
                <a:cs typeface="Calibri" panose="020F0502020204030204" pitchFamily="34" charset="0"/>
              </a:rPr>
              <a:t>speed</a:t>
            </a:r>
            <a:r>
              <a:rPr lang="es-ES" sz="2400" dirty="0">
                <a:solidFill>
                  <a:schemeClr val="tx1"/>
                </a:solidFill>
                <a:latin typeface="Calibri" panose="020F0502020204030204" pitchFamily="34" charset="0"/>
                <a:cs typeface="Calibri" panose="020F0502020204030204" pitchFamily="34" charset="0"/>
              </a:rPr>
              <a:t> para usarla como multiplicador y controlar la velocidad.</a:t>
            </a:r>
          </a:p>
        </p:txBody>
      </p:sp>
    </p:spTree>
    <p:extLst>
      <p:ext uri="{BB962C8B-B14F-4D97-AF65-F5344CB8AC3E}">
        <p14:creationId xmlns:p14="http://schemas.microsoft.com/office/powerpoint/2010/main" val="489954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Movimiento cinemático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Se consigue modificando el componente </a:t>
            </a:r>
            <a:r>
              <a:rPr lang="es-ES" sz="2800" b="1" dirty="0" err="1">
                <a:solidFill>
                  <a:schemeClr val="tx1"/>
                </a:solidFill>
                <a:latin typeface="Calibri" panose="020F0502020204030204" pitchFamily="34" charset="0"/>
                <a:cs typeface="Calibri" panose="020F0502020204030204" pitchFamily="34" charset="0"/>
              </a:rPr>
              <a:t>transform</a:t>
            </a:r>
            <a:r>
              <a:rPr lang="es-ES" sz="2800" dirty="0">
                <a:solidFill>
                  <a:schemeClr val="tx1"/>
                </a:solidFill>
                <a:latin typeface="Calibri" panose="020F0502020204030204" pitchFamily="34" charset="0"/>
                <a:cs typeface="Calibri" panose="020F0502020204030204" pitchFamily="34" charset="0"/>
              </a:rPr>
              <a:t> del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Esto transporta el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de una posición a otra.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Mover un objeto en el eje x dependiendo del valor de la propiedad </a:t>
            </a:r>
            <a:r>
              <a:rPr lang="es-ES" sz="2800" dirty="0" err="1">
                <a:solidFill>
                  <a:schemeClr val="tx1"/>
                </a:solidFill>
                <a:latin typeface="Calibri" panose="020F0502020204030204" pitchFamily="34" charset="0"/>
                <a:cs typeface="Calibri" panose="020F0502020204030204" pitchFamily="34" charset="0"/>
              </a:rPr>
              <a:t>speed</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Método </a:t>
            </a:r>
            <a:r>
              <a:rPr lang="es-ES" sz="2800" b="1" dirty="0" err="1">
                <a:solidFill>
                  <a:schemeClr val="tx1"/>
                </a:solidFill>
                <a:latin typeface="Calibri" panose="020F0502020204030204" pitchFamily="34" charset="0"/>
                <a:cs typeface="Calibri" panose="020F0502020204030204" pitchFamily="34" charset="0"/>
              </a:rPr>
              <a:t>Update</a:t>
            </a:r>
            <a:r>
              <a:rPr lang="es-ES" sz="2800" dirty="0">
                <a:solidFill>
                  <a:schemeClr val="tx1"/>
                </a:solidFill>
                <a:latin typeface="Calibri" panose="020F0502020204030204" pitchFamily="34" charset="0"/>
                <a:cs typeface="Calibri" panose="020F0502020204030204" pitchFamily="34" charset="0"/>
              </a:rPr>
              <a:t>:							Método </a:t>
            </a:r>
            <a:r>
              <a:rPr lang="es-ES" sz="2800" b="1" dirty="0" err="1">
                <a:solidFill>
                  <a:schemeClr val="tx1"/>
                </a:solidFill>
                <a:latin typeface="Calibri" panose="020F0502020204030204" pitchFamily="34" charset="0"/>
                <a:cs typeface="Calibri" panose="020F0502020204030204" pitchFamily="34" charset="0"/>
              </a:rPr>
              <a:t>FixedUpdate</a:t>
            </a:r>
            <a:r>
              <a:rPr lang="es-ES" sz="2800" dirty="0">
                <a:solidFill>
                  <a:schemeClr val="tx1"/>
                </a:solidFill>
                <a:latin typeface="Calibri" panose="020F0502020204030204" pitchFamily="34" charset="0"/>
                <a:cs typeface="Calibri" panose="020F0502020204030204" pitchFamily="34" charset="0"/>
              </a:rPr>
              <a:t>:</a:t>
            </a:r>
          </a:p>
        </p:txBody>
      </p:sp>
      <p:pic>
        <p:nvPicPr>
          <p:cNvPr id="3" name="Imagen 2">
            <a:extLst>
              <a:ext uri="{FF2B5EF4-FFF2-40B4-BE49-F238E27FC236}">
                <a16:creationId xmlns:a16="http://schemas.microsoft.com/office/drawing/2014/main" id="{96ED7799-F303-5D9C-EC3B-4954C7AA250D}"/>
              </a:ext>
            </a:extLst>
          </p:cNvPr>
          <p:cNvPicPr>
            <a:picLocks noChangeAspect="1"/>
          </p:cNvPicPr>
          <p:nvPr/>
        </p:nvPicPr>
        <p:blipFill>
          <a:blip r:embed="rId2"/>
          <a:stretch>
            <a:fillRect/>
          </a:stretch>
        </p:blipFill>
        <p:spPr>
          <a:xfrm>
            <a:off x="551384" y="3933056"/>
            <a:ext cx="4438280" cy="2512535"/>
          </a:xfrm>
          <a:prstGeom prst="rect">
            <a:avLst/>
          </a:prstGeom>
          <a:noFill/>
          <a:ln w="57150">
            <a:solidFill>
              <a:schemeClr val="accent2"/>
            </a:solidFill>
          </a:ln>
        </p:spPr>
      </p:pic>
      <p:pic>
        <p:nvPicPr>
          <p:cNvPr id="9" name="Imagen 8">
            <a:extLst>
              <a:ext uri="{FF2B5EF4-FFF2-40B4-BE49-F238E27FC236}">
                <a16:creationId xmlns:a16="http://schemas.microsoft.com/office/drawing/2014/main" id="{18C37F7E-204C-DFA5-8686-ECBD08D76928}"/>
              </a:ext>
            </a:extLst>
          </p:cNvPr>
          <p:cNvPicPr>
            <a:picLocks noChangeAspect="1"/>
          </p:cNvPicPr>
          <p:nvPr/>
        </p:nvPicPr>
        <p:blipFill>
          <a:blip r:embed="rId3"/>
          <a:stretch>
            <a:fillRect/>
          </a:stretch>
        </p:blipFill>
        <p:spPr>
          <a:xfrm>
            <a:off x="6009876" y="3919504"/>
            <a:ext cx="4438280" cy="2350625"/>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185F8844-22F5-4439-9A56-7C9FB1DA9954}"/>
              </a:ext>
            </a:extLst>
          </p:cNvPr>
          <p:cNvCxnSpPr>
            <a:cxnSpLocks/>
          </p:cNvCxnSpPr>
          <p:nvPr/>
        </p:nvCxnSpPr>
        <p:spPr>
          <a:xfrm flipH="1">
            <a:off x="7514499" y="5573506"/>
            <a:ext cx="1175134"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cto de flecha 12">
            <a:extLst>
              <a:ext uri="{FF2B5EF4-FFF2-40B4-BE49-F238E27FC236}">
                <a16:creationId xmlns:a16="http://schemas.microsoft.com/office/drawing/2014/main" id="{BF9CACFD-689A-B1F5-9155-F703855996CE}"/>
              </a:ext>
            </a:extLst>
          </p:cNvPr>
          <p:cNvCxnSpPr>
            <a:cxnSpLocks/>
          </p:cNvCxnSpPr>
          <p:nvPr/>
        </p:nvCxnSpPr>
        <p:spPr>
          <a:xfrm flipH="1">
            <a:off x="1700601" y="5738876"/>
            <a:ext cx="1175134"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019857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Movimiento cinemático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Por defecto el método </a:t>
            </a:r>
            <a:r>
              <a:rPr lang="es-ES" sz="2400" b="1" dirty="0" err="1">
                <a:solidFill>
                  <a:schemeClr val="tx1"/>
                </a:solidFill>
                <a:latin typeface="Calibri" panose="020F0502020204030204" pitchFamily="34" charset="0"/>
                <a:cs typeface="Calibri" panose="020F0502020204030204" pitchFamily="34" charset="0"/>
              </a:rPr>
              <a:t>FixedUpdate</a:t>
            </a:r>
            <a:r>
              <a:rPr lang="es-ES" sz="2400" dirty="0">
                <a:solidFill>
                  <a:schemeClr val="tx1"/>
                </a:solidFill>
                <a:latin typeface="Calibri" panose="020F0502020204030204" pitchFamily="34" charset="0"/>
                <a:cs typeface="Calibri" panose="020F0502020204030204" pitchFamily="34" charset="0"/>
              </a:rPr>
              <a:t> se ejecuta cada 20 ms, pero este comportamiento se puede cambiar desde </a:t>
            </a:r>
            <a:r>
              <a:rPr lang="es-ES" sz="2400" b="1" dirty="0">
                <a:solidFill>
                  <a:schemeClr val="tx1"/>
                </a:solidFill>
                <a:latin typeface="Calibri" panose="020F0502020204030204" pitchFamily="34" charset="0"/>
                <a:cs typeface="Calibri" panose="020F0502020204030204" pitchFamily="34" charset="0"/>
              </a:rPr>
              <a:t>Menú</a:t>
            </a:r>
            <a:r>
              <a:rPr lang="es-ES" sz="2400" dirty="0">
                <a:solidFill>
                  <a:schemeClr val="tx1"/>
                </a:solidFill>
                <a:latin typeface="Calibri" panose="020F0502020204030204" pitchFamily="34" charset="0"/>
                <a:cs typeface="Calibri" panose="020F0502020204030204" pitchFamily="34" charset="0"/>
              </a:rPr>
              <a:t>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Edit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 </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Project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Settings</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en la sección </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Time</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400" b="1" dirty="0">
              <a:solidFill>
                <a:schemeClr val="tx1"/>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5329E6EB-AD59-D1EE-1DF5-169BBCB32F32}"/>
              </a:ext>
            </a:extLst>
          </p:cNvPr>
          <p:cNvPicPr>
            <a:picLocks noChangeAspect="1"/>
          </p:cNvPicPr>
          <p:nvPr/>
        </p:nvPicPr>
        <p:blipFill>
          <a:blip r:embed="rId2"/>
          <a:stretch>
            <a:fillRect/>
          </a:stretch>
        </p:blipFill>
        <p:spPr>
          <a:xfrm>
            <a:off x="3421597" y="2131941"/>
            <a:ext cx="5348805" cy="4246266"/>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115BF9E4-5C5A-4A45-CC82-31578C74EC38}"/>
              </a:ext>
            </a:extLst>
          </p:cNvPr>
          <p:cNvCxnSpPr>
            <a:cxnSpLocks/>
          </p:cNvCxnSpPr>
          <p:nvPr/>
        </p:nvCxnSpPr>
        <p:spPr>
          <a:xfrm flipH="1">
            <a:off x="6615898" y="3056115"/>
            <a:ext cx="1762646"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696150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Movimiento físico</a:t>
            </a:r>
          </a:p>
        </p:txBody>
      </p:sp>
      <p:sp>
        <p:nvSpPr>
          <p:cNvPr id="5" name="Google Shape;73;p14"/>
          <p:cNvSpPr txBox="1">
            <a:spLocks/>
          </p:cNvSpPr>
          <p:nvPr/>
        </p:nvSpPr>
        <p:spPr>
          <a:xfrm>
            <a:off x="518642" y="1161922"/>
            <a:ext cx="11154713"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Para realizar movimientos físicos sobre un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se le debe añadir el componente </a:t>
            </a:r>
            <a:r>
              <a:rPr lang="es-ES" sz="2200" b="1" dirty="0" err="1">
                <a:solidFill>
                  <a:schemeClr val="tx1"/>
                </a:solidFill>
                <a:latin typeface="Calibri" panose="020F0502020204030204" pitchFamily="34" charset="0"/>
                <a:cs typeface="Calibri" panose="020F0502020204030204" pitchFamily="34" charset="0"/>
              </a:rPr>
              <a:t>Rigidbody</a:t>
            </a:r>
            <a:r>
              <a:rPr lang="es-ES" sz="2200" b="1" dirty="0">
                <a:solidFill>
                  <a:schemeClr val="tx1"/>
                </a:solidFill>
                <a:latin typeface="Calibri" panose="020F0502020204030204" pitchFamily="34" charset="0"/>
                <a:cs typeface="Calibri" panose="020F0502020204030204" pitchFamily="34" charset="0"/>
              </a:rPr>
              <a:t>.</a:t>
            </a:r>
            <a:endParaRPr lang="es-ES" sz="2200" dirty="0">
              <a:solidFill>
                <a:schemeClr val="tx1"/>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3B393AF0-7CFC-A7AD-BA7F-EBFE12E15779}"/>
              </a:ext>
            </a:extLst>
          </p:cNvPr>
          <p:cNvPicPr>
            <a:picLocks noChangeAspect="1"/>
          </p:cNvPicPr>
          <p:nvPr/>
        </p:nvPicPr>
        <p:blipFill>
          <a:blip r:embed="rId2"/>
          <a:stretch>
            <a:fillRect/>
          </a:stretch>
        </p:blipFill>
        <p:spPr>
          <a:xfrm>
            <a:off x="7801163" y="2276872"/>
            <a:ext cx="3872193" cy="3096344"/>
          </a:xfrm>
          <a:prstGeom prst="rect">
            <a:avLst/>
          </a:prstGeom>
          <a:noFill/>
          <a:ln w="57150">
            <a:solidFill>
              <a:schemeClr val="accent2"/>
            </a:solidFill>
          </a:ln>
        </p:spPr>
      </p:pic>
      <p:sp>
        <p:nvSpPr>
          <p:cNvPr id="9" name="Google Shape;73;p14">
            <a:extLst>
              <a:ext uri="{FF2B5EF4-FFF2-40B4-BE49-F238E27FC236}">
                <a16:creationId xmlns:a16="http://schemas.microsoft.com/office/drawing/2014/main" id="{77773216-B881-BC5E-C2F2-25F48F176174}"/>
              </a:ext>
            </a:extLst>
          </p:cNvPr>
          <p:cNvSpPr txBox="1">
            <a:spLocks/>
          </p:cNvSpPr>
          <p:nvPr/>
        </p:nvSpPr>
        <p:spPr>
          <a:xfrm>
            <a:off x="518641" y="1161922"/>
            <a:ext cx="7161535"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Una vez añadido un </a:t>
            </a:r>
            <a:r>
              <a:rPr lang="es-ES" sz="2200" b="1" dirty="0" err="1">
                <a:solidFill>
                  <a:schemeClr val="tx1"/>
                </a:solidFill>
                <a:latin typeface="Calibri" panose="020F0502020204030204" pitchFamily="34" charset="0"/>
                <a:cs typeface="Calibri" panose="020F0502020204030204" pitchFamily="34" charset="0"/>
              </a:rPr>
              <a:t>Rigidbody</a:t>
            </a:r>
            <a:r>
              <a:rPr lang="es-ES" sz="2200" dirty="0">
                <a:solidFill>
                  <a:schemeClr val="tx1"/>
                </a:solidFill>
                <a:latin typeface="Calibri" panose="020F0502020204030204" pitchFamily="34" charset="0"/>
                <a:cs typeface="Calibri" panose="020F0502020204030204" pitchFamily="34" charset="0"/>
              </a:rPr>
              <a:t> a un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en el inspector se puede ver su configuración:</a:t>
            </a:r>
          </a:p>
          <a:p>
            <a:pPr>
              <a:spcBef>
                <a:spcPts val="0"/>
              </a:spcBef>
              <a:spcAft>
                <a:spcPts val="0"/>
              </a:spcAft>
            </a:pPr>
            <a:r>
              <a:rPr lang="es-ES" sz="2200" b="1" dirty="0" err="1">
                <a:solidFill>
                  <a:schemeClr val="tx1"/>
                </a:solidFill>
                <a:latin typeface="Calibri" panose="020F0502020204030204" pitchFamily="34" charset="0"/>
                <a:cs typeface="Calibri" panose="020F0502020204030204" pitchFamily="34" charset="0"/>
              </a:rPr>
              <a:t>Mass</a:t>
            </a:r>
            <a:r>
              <a:rPr lang="es-ES" sz="2200" dirty="0">
                <a:solidFill>
                  <a:schemeClr val="tx1"/>
                </a:solidFill>
                <a:latin typeface="Calibri" panose="020F0502020204030204" pitchFamily="34" charset="0"/>
                <a:cs typeface="Calibri" panose="020F0502020204030204" pitchFamily="34" charset="0"/>
              </a:rPr>
              <a:t>: peso del objeto en kilogramos.</a:t>
            </a:r>
          </a:p>
          <a:p>
            <a:pPr>
              <a:spcBef>
                <a:spcPts val="0"/>
              </a:spcBef>
              <a:spcAft>
                <a:spcPts val="0"/>
              </a:spcAft>
            </a:pPr>
            <a:r>
              <a:rPr lang="es-ES" sz="2200" b="1" dirty="0">
                <a:solidFill>
                  <a:schemeClr val="tx1"/>
                </a:solidFill>
                <a:latin typeface="Calibri" panose="020F0502020204030204" pitchFamily="34" charset="0"/>
                <a:cs typeface="Calibri" panose="020F0502020204030204" pitchFamily="34" charset="0"/>
              </a:rPr>
              <a:t>Linear </a:t>
            </a:r>
            <a:r>
              <a:rPr lang="es-ES" sz="2200" b="1" dirty="0" err="1">
                <a:solidFill>
                  <a:schemeClr val="tx1"/>
                </a:solidFill>
                <a:latin typeface="Calibri" panose="020F0502020204030204" pitchFamily="34" charset="0"/>
                <a:cs typeface="Calibri" panose="020F0502020204030204" pitchFamily="34" charset="0"/>
              </a:rPr>
              <a:t>Damping</a:t>
            </a:r>
            <a:r>
              <a:rPr lang="es-ES" sz="2200" dirty="0">
                <a:solidFill>
                  <a:schemeClr val="tx1"/>
                </a:solidFill>
                <a:latin typeface="Calibri" panose="020F0502020204030204" pitchFamily="34" charset="0"/>
                <a:cs typeface="Calibri" panose="020F0502020204030204" pitchFamily="34" charset="0"/>
              </a:rPr>
              <a:t>: resistencia al movimiento lineal.</a:t>
            </a:r>
          </a:p>
          <a:p>
            <a:pPr>
              <a:spcBef>
                <a:spcPts val="0"/>
              </a:spcBef>
              <a:spcAft>
                <a:spcPts val="0"/>
              </a:spcAft>
            </a:pPr>
            <a:r>
              <a:rPr lang="es-ES" sz="2200" b="1" dirty="0">
                <a:solidFill>
                  <a:schemeClr val="tx1"/>
                </a:solidFill>
                <a:latin typeface="Calibri" panose="020F0502020204030204" pitchFamily="34" charset="0"/>
                <a:cs typeface="Calibri" panose="020F0502020204030204" pitchFamily="34" charset="0"/>
              </a:rPr>
              <a:t>Angular</a:t>
            </a:r>
            <a:r>
              <a:rPr lang="es-ES" sz="2200" dirty="0">
                <a:solidFill>
                  <a:schemeClr val="tx1"/>
                </a:solidFill>
                <a:latin typeface="Calibri" panose="020F0502020204030204" pitchFamily="34" charset="0"/>
                <a:cs typeface="Calibri" panose="020F0502020204030204" pitchFamily="34" charset="0"/>
              </a:rPr>
              <a:t> </a:t>
            </a:r>
            <a:r>
              <a:rPr lang="es-ES" sz="2200" b="1" dirty="0" err="1">
                <a:solidFill>
                  <a:schemeClr val="tx1"/>
                </a:solidFill>
                <a:latin typeface="Calibri" panose="020F0502020204030204" pitchFamily="34" charset="0"/>
                <a:cs typeface="Calibri" panose="020F0502020204030204" pitchFamily="34" charset="0"/>
              </a:rPr>
              <a:t>Damping</a:t>
            </a:r>
            <a:r>
              <a:rPr lang="es-ES" sz="2200" dirty="0">
                <a:solidFill>
                  <a:schemeClr val="tx1"/>
                </a:solidFill>
                <a:latin typeface="Calibri" panose="020F0502020204030204" pitchFamily="34" charset="0"/>
                <a:cs typeface="Calibri" panose="020F0502020204030204" pitchFamily="34" charset="0"/>
              </a:rPr>
              <a:t>: resistencia a las rotaciones.</a:t>
            </a:r>
          </a:p>
          <a:p>
            <a:pPr>
              <a:spcBef>
                <a:spcPts val="0"/>
              </a:spcBef>
              <a:spcAft>
                <a:spcPts val="0"/>
              </a:spcAft>
            </a:pPr>
            <a:r>
              <a:rPr lang="es-ES" sz="2200" b="1" dirty="0">
                <a:solidFill>
                  <a:schemeClr val="tx1"/>
                </a:solidFill>
                <a:latin typeface="Calibri" panose="020F0502020204030204" pitchFamily="34" charset="0"/>
                <a:cs typeface="Calibri" panose="020F0502020204030204" pitchFamily="34" charset="0"/>
              </a:rPr>
              <a:t>Use </a:t>
            </a:r>
            <a:r>
              <a:rPr lang="es-ES" sz="2200" b="1" dirty="0" err="1">
                <a:solidFill>
                  <a:schemeClr val="tx1"/>
                </a:solidFill>
                <a:latin typeface="Calibri" panose="020F0502020204030204" pitchFamily="34" charset="0"/>
                <a:cs typeface="Calibri" panose="020F0502020204030204" pitchFamily="34" charset="0"/>
              </a:rPr>
              <a:t>Gravity</a:t>
            </a:r>
            <a:r>
              <a:rPr lang="es-ES" sz="2200" dirty="0">
                <a:solidFill>
                  <a:schemeClr val="tx1"/>
                </a:solidFill>
                <a:latin typeface="Calibri" panose="020F0502020204030204" pitchFamily="34" charset="0"/>
                <a:cs typeface="Calibri" panose="020F0502020204030204" pitchFamily="34" charset="0"/>
              </a:rPr>
              <a:t>: indica si le afecta o no la gravedad.</a:t>
            </a:r>
          </a:p>
          <a:p>
            <a:pPr>
              <a:spcBef>
                <a:spcPts val="0"/>
              </a:spcBef>
              <a:spcAft>
                <a:spcPts val="0"/>
              </a:spcAft>
            </a:pPr>
            <a:r>
              <a:rPr lang="es-ES" sz="2200" b="1" dirty="0" err="1">
                <a:solidFill>
                  <a:schemeClr val="tx1"/>
                </a:solidFill>
                <a:latin typeface="Calibri" panose="020F0502020204030204" pitchFamily="34" charset="0"/>
                <a:cs typeface="Calibri" panose="020F0502020204030204" pitchFamily="34" charset="0"/>
              </a:rPr>
              <a:t>Is</a:t>
            </a:r>
            <a:r>
              <a:rPr lang="es-ES" sz="2200" b="1" dirty="0">
                <a:solidFill>
                  <a:schemeClr val="tx1"/>
                </a:solidFill>
                <a:latin typeface="Calibri" panose="020F0502020204030204" pitchFamily="34" charset="0"/>
                <a:cs typeface="Calibri" panose="020F0502020204030204" pitchFamily="34" charset="0"/>
              </a:rPr>
              <a:t> </a:t>
            </a:r>
            <a:r>
              <a:rPr lang="es-ES" sz="2200" b="1" dirty="0" err="1">
                <a:solidFill>
                  <a:schemeClr val="tx1"/>
                </a:solidFill>
                <a:latin typeface="Calibri" panose="020F0502020204030204" pitchFamily="34" charset="0"/>
                <a:cs typeface="Calibri" panose="020F0502020204030204" pitchFamily="34" charset="0"/>
              </a:rPr>
              <a:t>Kinematic</a:t>
            </a:r>
            <a:r>
              <a:rPr lang="es-ES" sz="2200" dirty="0">
                <a:solidFill>
                  <a:schemeClr val="tx1"/>
                </a:solidFill>
                <a:latin typeface="Calibri" panose="020F0502020204030204" pitchFamily="34" charset="0"/>
                <a:cs typeface="Calibri" panose="020F0502020204030204" pitchFamily="34" charset="0"/>
              </a:rPr>
              <a:t>: si se activa, el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no se verá afectado por el motor físico.</a:t>
            </a: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	Se suele activar para detectar colisiones.</a:t>
            </a: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	(solo se podrá manipular con su </a:t>
            </a:r>
            <a:r>
              <a:rPr lang="es-ES" sz="2200" dirty="0" err="1">
                <a:solidFill>
                  <a:schemeClr val="tx1"/>
                </a:solidFill>
                <a:latin typeface="Calibri" panose="020F0502020204030204" pitchFamily="34" charset="0"/>
                <a:cs typeface="Calibri" panose="020F0502020204030204" pitchFamily="34" charset="0"/>
              </a:rPr>
              <a:t>Transform</a:t>
            </a:r>
            <a:r>
              <a:rPr lang="es-ES" sz="2200" dirty="0">
                <a:solidFill>
                  <a:schemeClr val="tx1"/>
                </a:solidFill>
                <a:latin typeface="Calibri" panose="020F0502020204030204" pitchFamily="34" charset="0"/>
                <a:cs typeface="Calibri" panose="020F0502020204030204" pitchFamily="34" charset="0"/>
              </a:rPr>
              <a:t>).</a:t>
            </a:r>
          </a:p>
          <a:p>
            <a:pPr>
              <a:spcBef>
                <a:spcPts val="0"/>
              </a:spcBef>
              <a:spcAft>
                <a:spcPts val="0"/>
              </a:spcAft>
            </a:pPr>
            <a:r>
              <a:rPr lang="es-ES" sz="2200" b="1" dirty="0" err="1">
                <a:solidFill>
                  <a:schemeClr val="tx1"/>
                </a:solidFill>
                <a:latin typeface="Calibri" panose="020F0502020204030204" pitchFamily="34" charset="0"/>
                <a:cs typeface="Calibri" panose="020F0502020204030204" pitchFamily="34" charset="0"/>
              </a:rPr>
              <a:t>Constraints</a:t>
            </a:r>
            <a:r>
              <a:rPr lang="es-ES" sz="2200" dirty="0">
                <a:solidFill>
                  <a:schemeClr val="tx1"/>
                </a:solidFill>
                <a:latin typeface="Calibri" panose="020F0502020204030204" pitchFamily="34" charset="0"/>
                <a:cs typeface="Calibri" panose="020F0502020204030204" pitchFamily="34" charset="0"/>
              </a:rPr>
              <a:t>: permite bloquear coordenadas.</a:t>
            </a:r>
          </a:p>
        </p:txBody>
      </p:sp>
    </p:spTree>
    <p:extLst>
      <p:ext uri="{BB962C8B-B14F-4D97-AF65-F5344CB8AC3E}">
        <p14:creationId xmlns:p14="http://schemas.microsoft.com/office/powerpoint/2010/main" val="3846154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Movimiento físico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Cuando un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tiene el componente </a:t>
            </a:r>
            <a:r>
              <a:rPr lang="es-ES" sz="2200" b="1" dirty="0" err="1">
                <a:solidFill>
                  <a:schemeClr val="tx1"/>
                </a:solidFill>
                <a:latin typeface="Calibri" panose="020F0502020204030204" pitchFamily="34" charset="0"/>
                <a:cs typeface="Calibri" panose="020F0502020204030204" pitchFamily="34" charset="0"/>
              </a:rPr>
              <a:t>Rigidbody</a:t>
            </a:r>
            <a:r>
              <a:rPr lang="es-ES" sz="2200" dirty="0">
                <a:solidFill>
                  <a:schemeClr val="tx1"/>
                </a:solidFill>
                <a:latin typeface="Calibri" panose="020F0502020204030204" pitchFamily="34" charset="0"/>
                <a:cs typeface="Calibri" panose="020F0502020204030204" pitchFamily="34" charset="0"/>
              </a:rPr>
              <a:t> no es recomendable modificar su posición usando su </a:t>
            </a:r>
            <a:r>
              <a:rPr lang="es-ES" sz="2200" dirty="0" err="1">
                <a:solidFill>
                  <a:schemeClr val="tx1"/>
                </a:solidFill>
                <a:latin typeface="Calibri" panose="020F0502020204030204" pitchFamily="34" charset="0"/>
                <a:cs typeface="Calibri" panose="020F0502020204030204" pitchFamily="34" charset="0"/>
              </a:rPr>
              <a:t>Transform</a:t>
            </a:r>
            <a:r>
              <a:rPr lang="es-ES" sz="2200" dirty="0">
                <a:solidFill>
                  <a:schemeClr val="tx1"/>
                </a:solidFill>
                <a:latin typeface="Calibri" panose="020F0502020204030204" pitchFamily="34" charset="0"/>
                <a:cs typeface="Calibri" panose="020F0502020204030204" pitchFamily="34" charset="0"/>
              </a:rPr>
              <a:t> (movimiento cinemático) ya que al transportarse a la nueva posición podría aparecer parcialmente dentro de otro objeto y generar una colisión indeseada.</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Para mover un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que tenga un </a:t>
            </a:r>
            <a:r>
              <a:rPr lang="es-ES" sz="2200" dirty="0" err="1">
                <a:solidFill>
                  <a:schemeClr val="tx1"/>
                </a:solidFill>
                <a:latin typeface="Calibri" panose="020F0502020204030204" pitchFamily="34" charset="0"/>
                <a:cs typeface="Calibri" panose="020F0502020204030204" pitchFamily="34" charset="0"/>
              </a:rPr>
              <a:t>Rigidbody</a:t>
            </a:r>
            <a:r>
              <a:rPr lang="es-ES" sz="2200" dirty="0">
                <a:solidFill>
                  <a:schemeClr val="tx1"/>
                </a:solidFill>
                <a:latin typeface="Calibri" panose="020F0502020204030204" pitchFamily="34" charset="0"/>
                <a:cs typeface="Calibri" panose="020F0502020204030204" pitchFamily="34" charset="0"/>
              </a:rPr>
              <a:t> se le deben </a:t>
            </a:r>
            <a:r>
              <a:rPr lang="es-ES" sz="2200" b="1" dirty="0">
                <a:solidFill>
                  <a:schemeClr val="tx1"/>
                </a:solidFill>
                <a:latin typeface="Calibri" panose="020F0502020204030204" pitchFamily="34" charset="0"/>
                <a:cs typeface="Calibri" panose="020F0502020204030204" pitchFamily="34" charset="0"/>
              </a:rPr>
              <a:t>aplicar fuerzas que empujen </a:t>
            </a:r>
            <a:r>
              <a:rPr lang="es-ES" sz="2200" dirty="0">
                <a:solidFill>
                  <a:schemeClr val="tx1"/>
                </a:solidFill>
                <a:latin typeface="Calibri" panose="020F0502020204030204" pitchFamily="34" charset="0"/>
                <a:cs typeface="Calibri" panose="020F0502020204030204" pitchFamily="34" charset="0"/>
              </a:rPr>
              <a:t>al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en alguna dirección:</a:t>
            </a:r>
          </a:p>
          <a:p>
            <a:pPr lvl="1">
              <a:spcBef>
                <a:spcPts val="0"/>
              </a:spcBef>
              <a:spcAft>
                <a:spcPts val="0"/>
              </a:spcAft>
            </a:pPr>
            <a:r>
              <a:rPr lang="es-ES" sz="2200" dirty="0">
                <a:solidFill>
                  <a:schemeClr val="tx1"/>
                </a:solidFill>
                <a:latin typeface="Calibri" panose="020F0502020204030204" pitchFamily="34" charset="0"/>
                <a:cs typeface="Calibri" panose="020F0502020204030204" pitchFamily="34" charset="0"/>
              </a:rPr>
              <a:t>Si las </a:t>
            </a:r>
            <a:r>
              <a:rPr lang="es-ES" sz="2200" b="1" dirty="0">
                <a:solidFill>
                  <a:schemeClr val="tx1"/>
                </a:solidFill>
                <a:latin typeface="Calibri" panose="020F0502020204030204" pitchFamily="34" charset="0"/>
                <a:cs typeface="Calibri" panose="020F0502020204030204" pitchFamily="34" charset="0"/>
              </a:rPr>
              <a:t>fuerzas se aplican sin interacción con la entrada </a:t>
            </a:r>
            <a:r>
              <a:rPr lang="es-ES" sz="2200" dirty="0">
                <a:solidFill>
                  <a:schemeClr val="tx1"/>
                </a:solidFill>
                <a:latin typeface="Calibri" panose="020F0502020204030204" pitchFamily="34" charset="0"/>
                <a:cs typeface="Calibri" panose="020F0502020204030204" pitchFamily="34" charset="0"/>
              </a:rPr>
              <a:t>se utiliza el método </a:t>
            </a:r>
            <a:r>
              <a:rPr lang="es-ES" sz="2200" b="1" dirty="0" err="1">
                <a:solidFill>
                  <a:schemeClr val="tx1"/>
                </a:solidFill>
                <a:latin typeface="Calibri" panose="020F0502020204030204" pitchFamily="34" charset="0"/>
                <a:cs typeface="Calibri" panose="020F0502020204030204" pitchFamily="34" charset="0"/>
              </a:rPr>
              <a:t>FixedUpdate</a:t>
            </a:r>
            <a:r>
              <a:rPr lang="es-ES" sz="22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200" dirty="0">
                <a:solidFill>
                  <a:schemeClr val="tx1"/>
                </a:solidFill>
                <a:latin typeface="Calibri" panose="020F0502020204030204" pitchFamily="34" charset="0"/>
                <a:cs typeface="Calibri" panose="020F0502020204030204" pitchFamily="34" charset="0"/>
              </a:rPr>
              <a:t>Si las </a:t>
            </a:r>
            <a:r>
              <a:rPr lang="es-ES" sz="2200" b="1" dirty="0">
                <a:solidFill>
                  <a:schemeClr val="tx1"/>
                </a:solidFill>
                <a:latin typeface="Calibri" panose="020F0502020204030204" pitchFamily="34" charset="0"/>
                <a:cs typeface="Calibri" panose="020F0502020204030204" pitchFamily="34" charset="0"/>
              </a:rPr>
              <a:t>fuerzas se aplican con interacción con la entrada </a:t>
            </a:r>
            <a:r>
              <a:rPr lang="es-ES" sz="2200" dirty="0">
                <a:solidFill>
                  <a:schemeClr val="tx1"/>
                </a:solidFill>
                <a:latin typeface="Calibri" panose="020F0502020204030204" pitchFamily="34" charset="0"/>
                <a:cs typeface="Calibri" panose="020F0502020204030204" pitchFamily="34" charset="0"/>
              </a:rPr>
              <a:t>se utiliza el método </a:t>
            </a:r>
            <a:r>
              <a:rPr lang="es-ES" sz="2200" b="1" dirty="0" err="1">
                <a:solidFill>
                  <a:schemeClr val="tx1"/>
                </a:solidFill>
                <a:latin typeface="Calibri" panose="020F0502020204030204" pitchFamily="34" charset="0"/>
                <a:cs typeface="Calibri" panose="020F0502020204030204" pitchFamily="34" charset="0"/>
              </a:rPr>
              <a:t>Update</a:t>
            </a:r>
            <a:r>
              <a:rPr lang="es-ES" sz="22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La entrada se refiere a un dispositivo de control como un ratón, un teclado, un </a:t>
            </a:r>
            <a:r>
              <a:rPr lang="es-ES" sz="2200" dirty="0" err="1">
                <a:solidFill>
                  <a:schemeClr val="tx1"/>
                </a:solidFill>
                <a:latin typeface="Calibri" panose="020F0502020204030204" pitchFamily="34" charset="0"/>
                <a:cs typeface="Calibri" panose="020F0502020204030204" pitchFamily="34" charset="0"/>
              </a:rPr>
              <a:t>gamepad</a:t>
            </a:r>
            <a:r>
              <a:rPr lang="es-ES" sz="22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1294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Movimiento físico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dirty="0">
                <a:solidFill>
                  <a:schemeClr val="tx1"/>
                </a:solidFill>
                <a:latin typeface="Calibri" panose="020F0502020204030204" pitchFamily="34" charset="0"/>
                <a:cs typeface="Calibri" panose="020F0502020204030204" pitchFamily="34" charset="0"/>
              </a:rPr>
              <a:t>Existen muchos métodos y propiedades para aplicar fuerzas a un </a:t>
            </a:r>
            <a:r>
              <a:rPr lang="es-ES" dirty="0" err="1">
                <a:solidFill>
                  <a:schemeClr val="tx1"/>
                </a:solidFill>
                <a:latin typeface="Calibri" panose="020F0502020204030204" pitchFamily="34" charset="0"/>
                <a:cs typeface="Calibri" panose="020F0502020204030204" pitchFamily="34" charset="0"/>
              </a:rPr>
              <a:t>Rigidbody</a:t>
            </a:r>
            <a:r>
              <a:rPr lang="es-ES" dirty="0">
                <a:solidFill>
                  <a:schemeClr val="tx1"/>
                </a:solidFill>
                <a:latin typeface="Calibri" panose="020F0502020204030204" pitchFamily="34" charset="0"/>
                <a:cs typeface="Calibri" panose="020F0502020204030204" pitchFamily="34" charset="0"/>
              </a:rPr>
              <a:t>, su uso dependerá del tipo de </a:t>
            </a:r>
            <a:r>
              <a:rPr lang="es-ES" dirty="0" err="1">
                <a:solidFill>
                  <a:schemeClr val="tx1"/>
                </a:solidFill>
                <a:latin typeface="Calibri" panose="020F0502020204030204" pitchFamily="34" charset="0"/>
                <a:cs typeface="Calibri" panose="020F0502020204030204" pitchFamily="34" charset="0"/>
              </a:rPr>
              <a:t>Gameobject</a:t>
            </a:r>
            <a:r>
              <a:rPr lang="es-ES" dirty="0">
                <a:solidFill>
                  <a:schemeClr val="tx1"/>
                </a:solidFill>
                <a:latin typeface="Calibri" panose="020F0502020204030204" pitchFamily="34" charset="0"/>
                <a:cs typeface="Calibri" panose="020F0502020204030204" pitchFamily="34" charset="0"/>
              </a:rPr>
              <a:t>. (Se debe consultar la documentación para conocer todas las posibilidades ya que también hay métodos como </a:t>
            </a:r>
            <a:r>
              <a:rPr lang="es-ES" dirty="0" err="1">
                <a:solidFill>
                  <a:schemeClr val="tx1"/>
                </a:solidFill>
                <a:latin typeface="Calibri" panose="020F0502020204030204" pitchFamily="34" charset="0"/>
                <a:cs typeface="Calibri" panose="020F0502020204030204" pitchFamily="34" charset="0"/>
              </a:rPr>
              <a:t>MovePosition</a:t>
            </a:r>
            <a:r>
              <a:rPr lang="es-ES" dirty="0">
                <a:solidFill>
                  <a:schemeClr val="tx1"/>
                </a:solidFill>
                <a:latin typeface="Calibri" panose="020F0502020204030204" pitchFamily="34" charset="0"/>
                <a:cs typeface="Calibri" panose="020F0502020204030204" pitchFamily="34" charset="0"/>
              </a:rPr>
              <a:t> o </a:t>
            </a:r>
            <a:r>
              <a:rPr lang="es-ES" dirty="0" err="1">
                <a:solidFill>
                  <a:schemeClr val="tx1"/>
                </a:solidFill>
                <a:latin typeface="Calibri" panose="020F0502020204030204" pitchFamily="34" charset="0"/>
                <a:cs typeface="Calibri" panose="020F0502020204030204" pitchFamily="34" charset="0"/>
              </a:rPr>
              <a:t>MoveRotation</a:t>
            </a:r>
            <a:r>
              <a:rPr lang="es-ES" dirty="0">
                <a:solidFill>
                  <a:schemeClr val="tx1"/>
                </a:solidFill>
                <a:latin typeface="Calibri" panose="020F0502020204030204" pitchFamily="34" charset="0"/>
                <a:cs typeface="Calibri" panose="020F0502020204030204" pitchFamily="34" charset="0"/>
              </a:rPr>
              <a:t> que transporta el </a:t>
            </a:r>
            <a:r>
              <a:rPr lang="es-ES" dirty="0" err="1">
                <a:solidFill>
                  <a:schemeClr val="tx1"/>
                </a:solidFill>
                <a:latin typeface="Calibri" panose="020F0502020204030204" pitchFamily="34" charset="0"/>
                <a:cs typeface="Calibri" panose="020F0502020204030204" pitchFamily="34" charset="0"/>
              </a:rPr>
              <a:t>GameObject</a:t>
            </a:r>
            <a:r>
              <a:rPr lang="es-ES" dirty="0">
                <a:solidFill>
                  <a:schemeClr val="tx1"/>
                </a:solidFill>
                <a:latin typeface="Calibri" panose="020F0502020204030204" pitchFamily="34" charset="0"/>
                <a:cs typeface="Calibri" panose="020F0502020204030204" pitchFamily="34" charset="0"/>
              </a:rPr>
              <a:t> que pueden no ser recomendables).</a:t>
            </a: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dirty="0">
                <a:solidFill>
                  <a:schemeClr val="tx1"/>
                </a:solidFill>
                <a:latin typeface="Calibri" panose="020F0502020204030204" pitchFamily="34" charset="0"/>
                <a:cs typeface="Calibri" panose="020F0502020204030204" pitchFamily="34" charset="0"/>
              </a:rPr>
              <a:t>Al personaje:</a:t>
            </a:r>
          </a:p>
          <a:p>
            <a:pPr lvl="1">
              <a:spcBef>
                <a:spcPts val="0"/>
              </a:spcBef>
              <a:spcAft>
                <a:spcPts val="0"/>
              </a:spcAft>
            </a:pPr>
            <a:r>
              <a:rPr lang="es-ES" sz="1800" dirty="0">
                <a:solidFill>
                  <a:schemeClr val="tx1"/>
                </a:solidFill>
                <a:latin typeface="Calibri" panose="020F0502020204030204" pitchFamily="34" charset="0"/>
                <a:cs typeface="Calibri" panose="020F0502020204030204" pitchFamily="34" charset="0"/>
              </a:rPr>
              <a:t>Se le cambiarán las propiedades </a:t>
            </a:r>
            <a:r>
              <a:rPr lang="es-ES" sz="1800" b="1" dirty="0" err="1">
                <a:solidFill>
                  <a:schemeClr val="tx1"/>
                </a:solidFill>
                <a:latin typeface="Calibri" panose="020F0502020204030204" pitchFamily="34" charset="0"/>
                <a:cs typeface="Calibri" panose="020F0502020204030204" pitchFamily="34" charset="0"/>
              </a:rPr>
              <a:t>linearVelocity</a:t>
            </a:r>
            <a:r>
              <a:rPr lang="es-ES" sz="1800" dirty="0">
                <a:solidFill>
                  <a:schemeClr val="tx1"/>
                </a:solidFill>
                <a:latin typeface="Calibri" panose="020F0502020204030204" pitchFamily="34" charset="0"/>
                <a:cs typeface="Calibri" panose="020F0502020204030204" pitchFamily="34" charset="0"/>
              </a:rPr>
              <a:t> y </a:t>
            </a:r>
            <a:r>
              <a:rPr lang="es-ES" sz="1800" b="1" dirty="0" err="1">
                <a:solidFill>
                  <a:schemeClr val="tx1"/>
                </a:solidFill>
                <a:latin typeface="Calibri" panose="020F0502020204030204" pitchFamily="34" charset="0"/>
                <a:cs typeface="Calibri" panose="020F0502020204030204" pitchFamily="34" charset="0"/>
              </a:rPr>
              <a:t>angularVelocity</a:t>
            </a:r>
            <a:r>
              <a:rPr lang="es-ES" sz="1800" dirty="0">
                <a:solidFill>
                  <a:schemeClr val="tx1"/>
                </a:solidFill>
                <a:latin typeface="Calibri" panose="020F0502020204030204" pitchFamily="34" charset="0"/>
                <a:cs typeface="Calibri" panose="020F0502020204030204" pitchFamily="34" charset="0"/>
              </a:rPr>
              <a:t> para el movimiento y el giro, entre otras.</a:t>
            </a:r>
          </a:p>
          <a:p>
            <a:pPr lvl="1">
              <a:spcBef>
                <a:spcPts val="0"/>
              </a:spcBef>
              <a:spcAft>
                <a:spcPts val="0"/>
              </a:spcAft>
            </a:pPr>
            <a:r>
              <a:rPr lang="es-ES" sz="1800" dirty="0">
                <a:solidFill>
                  <a:schemeClr val="tx1"/>
                </a:solidFill>
                <a:latin typeface="Calibri" panose="020F0502020204030204" pitchFamily="34" charset="0"/>
                <a:cs typeface="Calibri" panose="020F0502020204030204" pitchFamily="34" charset="0"/>
              </a:rPr>
              <a:t>Se le aplicará una fuerza vertical con </a:t>
            </a:r>
            <a:r>
              <a:rPr lang="es-ES" sz="1800" b="1" dirty="0" err="1">
                <a:solidFill>
                  <a:schemeClr val="tx1"/>
                </a:solidFill>
                <a:latin typeface="Calibri" panose="020F0502020204030204" pitchFamily="34" charset="0"/>
                <a:cs typeface="Calibri" panose="020F0502020204030204" pitchFamily="34" charset="0"/>
              </a:rPr>
              <a:t>AddForce</a:t>
            </a:r>
            <a:r>
              <a:rPr lang="es-ES" sz="1800" dirty="0">
                <a:solidFill>
                  <a:schemeClr val="tx1"/>
                </a:solidFill>
                <a:latin typeface="Calibri" panose="020F0502020204030204" pitchFamily="34" charset="0"/>
                <a:cs typeface="Calibri" panose="020F0502020204030204" pitchFamily="34" charset="0"/>
              </a:rPr>
              <a:t> para el </a:t>
            </a:r>
            <a:r>
              <a:rPr lang="es-ES" sz="1800" b="1" dirty="0">
                <a:solidFill>
                  <a:schemeClr val="tx1"/>
                </a:solidFill>
                <a:latin typeface="Calibri" panose="020F0502020204030204" pitchFamily="34" charset="0"/>
                <a:cs typeface="Calibri" panose="020F0502020204030204" pitchFamily="34" charset="0"/>
              </a:rPr>
              <a:t>salto</a:t>
            </a:r>
            <a:r>
              <a:rPr lang="es-ES" sz="18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1800" dirty="0">
                <a:solidFill>
                  <a:schemeClr val="tx1"/>
                </a:solidFill>
                <a:latin typeface="Calibri" panose="020F0502020204030204" pitchFamily="34" charset="0"/>
                <a:cs typeface="Calibri" panose="020F0502020204030204" pitchFamily="34" charset="0"/>
              </a:rPr>
              <a:t>Se le aplicará una fuerza con </a:t>
            </a:r>
            <a:r>
              <a:rPr lang="es-ES" sz="1800" b="1" dirty="0" err="1">
                <a:solidFill>
                  <a:schemeClr val="tx1"/>
                </a:solidFill>
                <a:latin typeface="Calibri" panose="020F0502020204030204" pitchFamily="34" charset="0"/>
                <a:cs typeface="Calibri" panose="020F0502020204030204" pitchFamily="34" charset="0"/>
              </a:rPr>
              <a:t>AddForce</a:t>
            </a:r>
            <a:r>
              <a:rPr lang="es-ES" sz="1800" dirty="0">
                <a:solidFill>
                  <a:schemeClr val="tx1"/>
                </a:solidFill>
                <a:latin typeface="Calibri" panose="020F0502020204030204" pitchFamily="34" charset="0"/>
                <a:cs typeface="Calibri" panose="020F0502020204030204" pitchFamily="34" charset="0"/>
              </a:rPr>
              <a:t> o </a:t>
            </a:r>
            <a:r>
              <a:rPr lang="es-ES" sz="1800" b="1" dirty="0" err="1">
                <a:solidFill>
                  <a:schemeClr val="tx1"/>
                </a:solidFill>
                <a:latin typeface="Calibri" panose="020F0502020204030204" pitchFamily="34" charset="0"/>
                <a:cs typeface="Calibri" panose="020F0502020204030204" pitchFamily="34" charset="0"/>
              </a:rPr>
              <a:t>AddTorque</a:t>
            </a:r>
            <a:r>
              <a:rPr lang="es-ES" sz="1800" dirty="0">
                <a:solidFill>
                  <a:schemeClr val="tx1"/>
                </a:solidFill>
                <a:latin typeface="Calibri" panose="020F0502020204030204" pitchFamily="34" charset="0"/>
                <a:cs typeface="Calibri" panose="020F0502020204030204" pitchFamily="34" charset="0"/>
              </a:rPr>
              <a:t> si es empujado por otro </a:t>
            </a:r>
            <a:r>
              <a:rPr lang="es-ES" sz="1800" dirty="0" err="1">
                <a:solidFill>
                  <a:schemeClr val="tx1"/>
                </a:solidFill>
                <a:latin typeface="Calibri" panose="020F0502020204030204" pitchFamily="34" charset="0"/>
                <a:cs typeface="Calibri" panose="020F0502020204030204" pitchFamily="34" charset="0"/>
              </a:rPr>
              <a:t>GameObject</a:t>
            </a:r>
            <a:r>
              <a:rPr lang="es-ES" sz="1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dirty="0">
                <a:solidFill>
                  <a:schemeClr val="tx1"/>
                </a:solidFill>
                <a:latin typeface="Calibri" panose="020F0502020204030204" pitchFamily="34" charset="0"/>
                <a:cs typeface="Calibri" panose="020F0502020204030204" pitchFamily="34" charset="0"/>
              </a:rPr>
              <a:t>A un vehículo:</a:t>
            </a:r>
          </a:p>
          <a:p>
            <a:pPr lvl="1">
              <a:spcBef>
                <a:spcPts val="0"/>
              </a:spcBef>
              <a:spcAft>
                <a:spcPts val="0"/>
              </a:spcAft>
            </a:pPr>
            <a:r>
              <a:rPr lang="es-ES" sz="1800" dirty="0">
                <a:solidFill>
                  <a:schemeClr val="tx1"/>
                </a:solidFill>
                <a:latin typeface="Calibri" panose="020F0502020204030204" pitchFamily="34" charset="0"/>
                <a:cs typeface="Calibri" panose="020F0502020204030204" pitchFamily="34" charset="0"/>
              </a:rPr>
              <a:t>Se le aplicará una fuerza con </a:t>
            </a:r>
            <a:r>
              <a:rPr lang="es-ES" sz="1800" b="1" dirty="0" err="1">
                <a:solidFill>
                  <a:schemeClr val="tx1"/>
                </a:solidFill>
                <a:latin typeface="Calibri" panose="020F0502020204030204" pitchFamily="34" charset="0"/>
                <a:cs typeface="Calibri" panose="020F0502020204030204" pitchFamily="34" charset="0"/>
              </a:rPr>
              <a:t>AddForce</a:t>
            </a:r>
            <a:r>
              <a:rPr lang="es-ES" sz="1800" dirty="0">
                <a:solidFill>
                  <a:schemeClr val="tx1"/>
                </a:solidFill>
                <a:latin typeface="Calibri" panose="020F0502020204030204" pitchFamily="34" charset="0"/>
                <a:cs typeface="Calibri" panose="020F0502020204030204" pitchFamily="34" charset="0"/>
              </a:rPr>
              <a:t> y/o </a:t>
            </a:r>
            <a:r>
              <a:rPr lang="es-ES" sz="1800" b="1" dirty="0" err="1">
                <a:solidFill>
                  <a:schemeClr val="tx1"/>
                </a:solidFill>
                <a:latin typeface="Calibri" panose="020F0502020204030204" pitchFamily="34" charset="0"/>
                <a:cs typeface="Calibri" panose="020F0502020204030204" pitchFamily="34" charset="0"/>
              </a:rPr>
              <a:t>AddTorque</a:t>
            </a:r>
            <a:r>
              <a:rPr lang="es-ES" sz="1800" dirty="0">
                <a:solidFill>
                  <a:schemeClr val="tx1"/>
                </a:solidFill>
                <a:latin typeface="Calibri" panose="020F0502020204030204" pitchFamily="34" charset="0"/>
                <a:cs typeface="Calibri" panose="020F0502020204030204" pitchFamily="34" charset="0"/>
              </a:rPr>
              <a:t> para el movimiento y el giro.</a:t>
            </a: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dirty="0">
                <a:solidFill>
                  <a:schemeClr val="tx1"/>
                </a:solidFill>
                <a:latin typeface="Calibri" panose="020F0502020204030204" pitchFamily="34" charset="0"/>
                <a:cs typeface="Calibri" panose="020F0502020204030204" pitchFamily="34" charset="0"/>
              </a:rPr>
              <a:t>A un objeto:</a:t>
            </a:r>
          </a:p>
          <a:p>
            <a:pPr lvl="1">
              <a:spcBef>
                <a:spcPts val="0"/>
              </a:spcBef>
              <a:spcAft>
                <a:spcPts val="0"/>
              </a:spcAft>
            </a:pPr>
            <a:r>
              <a:rPr lang="es-ES" sz="1800" dirty="0">
                <a:solidFill>
                  <a:schemeClr val="tx1"/>
                </a:solidFill>
                <a:latin typeface="Calibri" panose="020F0502020204030204" pitchFamily="34" charset="0"/>
                <a:cs typeface="Calibri" panose="020F0502020204030204" pitchFamily="34" charset="0"/>
              </a:rPr>
              <a:t>Se le aplicará una fuerza con </a:t>
            </a:r>
            <a:r>
              <a:rPr lang="es-ES" sz="1800" b="1" dirty="0" err="1">
                <a:solidFill>
                  <a:schemeClr val="tx1"/>
                </a:solidFill>
                <a:latin typeface="Calibri" panose="020F0502020204030204" pitchFamily="34" charset="0"/>
                <a:cs typeface="Calibri" panose="020F0502020204030204" pitchFamily="34" charset="0"/>
              </a:rPr>
              <a:t>AddForce</a:t>
            </a:r>
            <a:r>
              <a:rPr lang="es-ES" sz="1800" dirty="0">
                <a:solidFill>
                  <a:schemeClr val="tx1"/>
                </a:solidFill>
                <a:latin typeface="Calibri" panose="020F0502020204030204" pitchFamily="34" charset="0"/>
                <a:cs typeface="Calibri" panose="020F0502020204030204" pitchFamily="34" charset="0"/>
              </a:rPr>
              <a:t> y/o </a:t>
            </a:r>
            <a:r>
              <a:rPr lang="es-ES" sz="1800" b="1" dirty="0" err="1">
                <a:solidFill>
                  <a:schemeClr val="tx1"/>
                </a:solidFill>
                <a:latin typeface="Calibri" panose="020F0502020204030204" pitchFamily="34" charset="0"/>
                <a:cs typeface="Calibri" panose="020F0502020204030204" pitchFamily="34" charset="0"/>
              </a:rPr>
              <a:t>AddTorque</a:t>
            </a:r>
            <a:r>
              <a:rPr lang="es-ES" sz="1800" dirty="0">
                <a:solidFill>
                  <a:schemeClr val="tx1"/>
                </a:solidFill>
                <a:latin typeface="Calibri" panose="020F0502020204030204" pitchFamily="34" charset="0"/>
                <a:cs typeface="Calibri" panose="020F0502020204030204" pitchFamily="34" charset="0"/>
              </a:rPr>
              <a:t> por ejemplo si es empujado.</a:t>
            </a: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dirty="0">
                <a:solidFill>
                  <a:schemeClr val="tx1"/>
                </a:solidFill>
                <a:latin typeface="Calibri" panose="020F0502020204030204" pitchFamily="34" charset="0"/>
                <a:cs typeface="Calibri" panose="020F0502020204030204" pitchFamily="34" charset="0"/>
              </a:rPr>
              <a:t>A un proyectil:</a:t>
            </a:r>
          </a:p>
          <a:p>
            <a:pPr lvl="1">
              <a:spcBef>
                <a:spcPts val="0"/>
              </a:spcBef>
              <a:spcAft>
                <a:spcPts val="0"/>
              </a:spcAft>
            </a:pPr>
            <a:r>
              <a:rPr lang="es-ES" sz="1800" dirty="0">
                <a:solidFill>
                  <a:schemeClr val="tx1"/>
                </a:solidFill>
                <a:latin typeface="Calibri" panose="020F0502020204030204" pitchFamily="34" charset="0"/>
                <a:cs typeface="Calibri" panose="020F0502020204030204" pitchFamily="34" charset="0"/>
              </a:rPr>
              <a:t>Se le aplicará una fuerza con </a:t>
            </a:r>
            <a:r>
              <a:rPr lang="es-ES" sz="1800" b="1" dirty="0" err="1">
                <a:solidFill>
                  <a:schemeClr val="tx1"/>
                </a:solidFill>
                <a:latin typeface="Calibri" panose="020F0502020204030204" pitchFamily="34" charset="0"/>
                <a:cs typeface="Calibri" panose="020F0502020204030204" pitchFamily="34" charset="0"/>
              </a:rPr>
              <a:t>AddForce</a:t>
            </a:r>
            <a:r>
              <a:rPr lang="es-ES" sz="1800" dirty="0">
                <a:solidFill>
                  <a:schemeClr val="tx1"/>
                </a:solidFill>
                <a:latin typeface="Calibri" panose="020F0502020204030204" pitchFamily="34" charset="0"/>
                <a:cs typeface="Calibri" panose="020F0502020204030204" pitchFamily="34" charset="0"/>
              </a:rPr>
              <a:t> y/o </a:t>
            </a:r>
            <a:r>
              <a:rPr lang="es-ES" sz="1800" b="1" dirty="0" err="1">
                <a:solidFill>
                  <a:schemeClr val="tx1"/>
                </a:solidFill>
                <a:latin typeface="Calibri" panose="020F0502020204030204" pitchFamily="34" charset="0"/>
                <a:cs typeface="Calibri" panose="020F0502020204030204" pitchFamily="34" charset="0"/>
              </a:rPr>
              <a:t>AddTorque</a:t>
            </a:r>
            <a:r>
              <a:rPr lang="es-ES" sz="1800" dirty="0">
                <a:solidFill>
                  <a:schemeClr val="tx1"/>
                </a:solidFill>
                <a:latin typeface="Calibri" panose="020F0502020204030204" pitchFamily="34" charset="0"/>
                <a:cs typeface="Calibri" panose="020F0502020204030204" pitchFamily="34" charset="0"/>
              </a:rPr>
              <a:t>.</a:t>
            </a:r>
            <a:endParaRPr lang="es-ES"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7548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12.- Input </a:t>
            </a:r>
            <a:r>
              <a:rPr lang="es-ES" sz="3600" b="1" cap="none" dirty="0" err="1">
                <a:solidFill>
                  <a:schemeClr val="accent1"/>
                </a:solidFill>
                <a:latin typeface="Calibri" panose="020F0502020204030204" pitchFamily="34" charset="0"/>
                <a:cs typeface="Calibri" panose="020F0502020204030204" pitchFamily="34" charset="0"/>
              </a:rPr>
              <a:t>System</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Package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a:t>
            </a:r>
            <a:r>
              <a:rPr lang="es-ES" sz="2400" dirty="0" err="1">
                <a:solidFill>
                  <a:schemeClr val="tx1"/>
                </a:solidFill>
                <a:latin typeface="Calibri" panose="020F0502020204030204" pitchFamily="34" charset="0"/>
                <a:cs typeface="Calibri" panose="020F0502020204030204" pitchFamily="34" charset="0"/>
              </a:rPr>
              <a:t>unity</a:t>
            </a:r>
            <a:r>
              <a:rPr lang="es-ES" sz="2400" dirty="0">
                <a:solidFill>
                  <a:schemeClr val="tx1"/>
                </a:solidFill>
                <a:latin typeface="Calibri" panose="020F0502020204030204" pitchFamily="34" charset="0"/>
                <a:cs typeface="Calibri" panose="020F0502020204030204" pitchFamily="34" charset="0"/>
              </a:rPr>
              <a:t> existen dos maneras de controlar la entrada:</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Input Manager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dirty="0">
                <a:solidFill>
                  <a:schemeClr val="tx1"/>
                </a:solidFill>
                <a:latin typeface="Calibri" panose="020F0502020204030204" pitchFamily="34" charset="0"/>
                <a:cs typeface="Calibri" panose="020F0502020204030204" pitchFamily="34" charset="0"/>
              </a:rPr>
              <a:t>sistema antiguo.</a:t>
            </a:r>
          </a:p>
          <a:p>
            <a:pPr lvl="1">
              <a:spcBef>
                <a:spcPts val="0"/>
              </a:spcBef>
              <a:spcAft>
                <a:spcPts val="0"/>
              </a:spcAft>
            </a:pPr>
            <a:r>
              <a:rPr lang="es-ES" sz="2400" b="1" dirty="0">
                <a:solidFill>
                  <a:schemeClr val="tx1"/>
                </a:solidFill>
                <a:latin typeface="Calibri" panose="020F0502020204030204" pitchFamily="34" charset="0"/>
                <a:cs typeface="Calibri" panose="020F0502020204030204" pitchFamily="34" charset="0"/>
              </a:rPr>
              <a:t>Input </a:t>
            </a:r>
            <a:r>
              <a:rPr lang="es-ES" sz="2400" b="1" dirty="0" err="1">
                <a:solidFill>
                  <a:schemeClr val="tx1"/>
                </a:solidFill>
                <a:latin typeface="Calibri" panose="020F0502020204030204" pitchFamily="34" charset="0"/>
                <a:cs typeface="Calibri" panose="020F0502020204030204" pitchFamily="34" charset="0"/>
              </a:rPr>
              <a:t>System</a:t>
            </a:r>
            <a:r>
              <a:rPr lang="es-ES" sz="2400" b="1" dirty="0">
                <a:solidFill>
                  <a:schemeClr val="tx1"/>
                </a:solidFill>
                <a:latin typeface="Calibri" panose="020F0502020204030204" pitchFamily="34" charset="0"/>
                <a:cs typeface="Calibri" panose="020F0502020204030204" pitchFamily="34" charset="0"/>
              </a:rPr>
              <a:t> Manager</a:t>
            </a:r>
            <a:r>
              <a:rPr lang="es-ES" sz="2400" dirty="0">
                <a:solidFill>
                  <a:schemeClr val="tx1"/>
                </a:solidFill>
                <a:latin typeface="Calibri" panose="020F0502020204030204" pitchFamily="34" charset="0"/>
                <a:cs typeface="Calibri" panose="020F0502020204030204" pitchFamily="34" charset="0"/>
              </a:rPr>
              <a:t>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sistema actual y recomendado.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Los proyectos creados en Unity 6 incorporan los dos sistemas, pero solo tienen activado el moderno Input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System</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Manager.</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Desde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Menu</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Edit</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Project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Settings</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sección </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Player</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se puede cambiar el sistema de entrada.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En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aules</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están disponibles los apuntes del sistema antiguo Input Manager.</a:t>
            </a:r>
            <a:endParaRPr lang="es-ES" sz="2400"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0332C47D-3560-F4CC-36F2-BF7A740127D6}"/>
              </a:ext>
            </a:extLst>
          </p:cNvPr>
          <p:cNvPicPr>
            <a:picLocks noChangeAspect="1"/>
          </p:cNvPicPr>
          <p:nvPr/>
        </p:nvPicPr>
        <p:blipFill>
          <a:blip r:embed="rId2"/>
          <a:stretch>
            <a:fillRect/>
          </a:stretch>
        </p:blipFill>
        <p:spPr>
          <a:xfrm>
            <a:off x="2495600" y="4653136"/>
            <a:ext cx="7200800" cy="942737"/>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FEAB4D6B-88F9-708A-2287-ABAA2596B97E}"/>
              </a:ext>
            </a:extLst>
          </p:cNvPr>
          <p:cNvCxnSpPr>
            <a:cxnSpLocks/>
          </p:cNvCxnSpPr>
          <p:nvPr/>
        </p:nvCxnSpPr>
        <p:spPr>
          <a:xfrm flipV="1">
            <a:off x="1504114" y="5239630"/>
            <a:ext cx="1029103" cy="161622"/>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Conector recto de flecha 7">
            <a:extLst>
              <a:ext uri="{FF2B5EF4-FFF2-40B4-BE49-F238E27FC236}">
                <a16:creationId xmlns:a16="http://schemas.microsoft.com/office/drawing/2014/main" id="{C0A80392-CE94-50A7-BE4D-17CC74E407EE}"/>
              </a:ext>
            </a:extLst>
          </p:cNvPr>
          <p:cNvCxnSpPr>
            <a:cxnSpLocks/>
          </p:cNvCxnSpPr>
          <p:nvPr/>
        </p:nvCxnSpPr>
        <p:spPr>
          <a:xfrm flipV="1">
            <a:off x="3719736" y="4907464"/>
            <a:ext cx="685688" cy="332166"/>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ector recto de flecha 9">
            <a:extLst>
              <a:ext uri="{FF2B5EF4-FFF2-40B4-BE49-F238E27FC236}">
                <a16:creationId xmlns:a16="http://schemas.microsoft.com/office/drawing/2014/main" id="{33BB2D8C-D852-5508-7515-87600DEB0F19}"/>
              </a:ext>
            </a:extLst>
          </p:cNvPr>
          <p:cNvCxnSpPr>
            <a:cxnSpLocks/>
          </p:cNvCxnSpPr>
          <p:nvPr/>
        </p:nvCxnSpPr>
        <p:spPr>
          <a:xfrm flipH="1">
            <a:off x="7536160" y="5239630"/>
            <a:ext cx="754472"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37720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6C828-1BB2-8325-A4D6-B1F2E8CD7659}"/>
            </a:ext>
          </a:extLst>
        </p:cNvPr>
        <p:cNvGrpSpPr/>
        <p:nvPr/>
      </p:nvGrpSpPr>
      <p:grpSpPr>
        <a:xfrm>
          <a:off x="0" y="0"/>
          <a:ext cx="0" cy="0"/>
          <a:chOff x="0" y="0"/>
          <a:chExt cx="0" cy="0"/>
        </a:xfrm>
      </p:grpSpPr>
      <p:sp>
        <p:nvSpPr>
          <p:cNvPr id="4" name="Google Shape;72;p14">
            <a:extLst>
              <a:ext uri="{FF2B5EF4-FFF2-40B4-BE49-F238E27FC236}">
                <a16:creationId xmlns:a16="http://schemas.microsoft.com/office/drawing/2014/main" id="{E6DDD3B8-ABA4-C6DD-A6B0-57CA60018174}"/>
              </a:ext>
            </a:extLst>
          </p:cNvPr>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12.- Input </a:t>
            </a:r>
            <a:r>
              <a:rPr lang="es-ES" sz="3600" b="1" cap="none" dirty="0" err="1">
                <a:solidFill>
                  <a:schemeClr val="accent1"/>
                </a:solidFill>
                <a:latin typeface="Calibri" panose="020F0502020204030204" pitchFamily="34" charset="0"/>
                <a:cs typeface="Calibri" panose="020F0502020204030204" pitchFamily="34" charset="0"/>
              </a:rPr>
              <a:t>System</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Package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a:extLst>
              <a:ext uri="{FF2B5EF4-FFF2-40B4-BE49-F238E27FC236}">
                <a16:creationId xmlns:a16="http://schemas.microsoft.com/office/drawing/2014/main" id="{FCEC0FFD-7BFB-C2CD-7748-A520E4E680BB}"/>
              </a:ext>
            </a:extLst>
          </p:cNvPr>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el nuevo sistema Input </a:t>
            </a:r>
            <a:r>
              <a:rPr lang="es-ES" sz="2400" dirty="0" err="1">
                <a:solidFill>
                  <a:schemeClr val="tx1"/>
                </a:solidFill>
                <a:latin typeface="Calibri" panose="020F0502020204030204" pitchFamily="34" charset="0"/>
                <a:cs typeface="Calibri" panose="020F0502020204030204" pitchFamily="34" charset="0"/>
              </a:rPr>
              <a:t>System</a:t>
            </a: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Package</a:t>
            </a:r>
            <a:r>
              <a:rPr lang="es-ES" sz="2400" dirty="0">
                <a:solidFill>
                  <a:schemeClr val="tx1"/>
                </a:solidFill>
                <a:latin typeface="Calibri" panose="020F0502020204030204" pitchFamily="34" charset="0"/>
                <a:cs typeface="Calibri" panose="020F0502020204030204" pitchFamily="34" charset="0"/>
              </a:rPr>
              <a:t>, todas las entradas se guardan en un </a:t>
            </a:r>
            <a:r>
              <a:rPr lang="es-ES" sz="2400" dirty="0" err="1">
                <a:solidFill>
                  <a:schemeClr val="tx1"/>
                </a:solidFill>
                <a:latin typeface="Calibri" panose="020F0502020204030204" pitchFamily="34" charset="0"/>
                <a:cs typeface="Calibri" panose="020F0502020204030204" pitchFamily="34" charset="0"/>
              </a:rPr>
              <a:t>Asset</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ese </a:t>
            </a:r>
            <a:r>
              <a:rPr lang="es-ES" sz="2400" dirty="0" err="1">
                <a:solidFill>
                  <a:schemeClr val="tx1"/>
                </a:solidFill>
                <a:latin typeface="Calibri" panose="020F0502020204030204" pitchFamily="34" charset="0"/>
                <a:cs typeface="Calibri" panose="020F0502020204030204" pitchFamily="34" charset="0"/>
              </a:rPr>
              <a:t>Asset</a:t>
            </a:r>
            <a:r>
              <a:rPr lang="es-ES" sz="2400" dirty="0">
                <a:solidFill>
                  <a:schemeClr val="tx1"/>
                </a:solidFill>
                <a:latin typeface="Calibri" panose="020F0502020204030204" pitchFamily="34" charset="0"/>
                <a:cs typeface="Calibri" panose="020F0502020204030204" pitchFamily="34" charset="0"/>
              </a:rPr>
              <a:t> se deben configurar todas las posibles </a:t>
            </a:r>
            <a:r>
              <a:rPr lang="es-ES" sz="2400" b="1" dirty="0">
                <a:solidFill>
                  <a:schemeClr val="tx1"/>
                </a:solidFill>
                <a:latin typeface="Calibri" panose="020F0502020204030204" pitchFamily="34" charset="0"/>
                <a:cs typeface="Calibri" panose="020F0502020204030204" pitchFamily="34" charset="0"/>
              </a:rPr>
              <a:t>Input </a:t>
            </a:r>
            <a:r>
              <a:rPr lang="es-ES" sz="2400" b="1" dirty="0" err="1">
                <a:solidFill>
                  <a:schemeClr val="tx1"/>
                </a:solidFill>
                <a:latin typeface="Calibri" panose="020F0502020204030204" pitchFamily="34" charset="0"/>
                <a:cs typeface="Calibri" panose="020F0502020204030204" pitchFamily="34" charset="0"/>
              </a:rPr>
              <a:t>Actions</a:t>
            </a:r>
            <a:r>
              <a:rPr lang="es-ES" sz="2400" dirty="0">
                <a:solidFill>
                  <a:schemeClr val="tx1"/>
                </a:solidFill>
                <a:latin typeface="Calibri" panose="020F0502020204030204" pitchFamily="34" charset="0"/>
                <a:cs typeface="Calibri" panose="020F0502020204030204" pitchFamily="34" charset="0"/>
              </a:rPr>
              <a:t> (acciones de entrada) que se quiera que tenga el videojuego.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Una Input </a:t>
            </a:r>
            <a:r>
              <a:rPr lang="es-ES" sz="2400" dirty="0" err="1">
                <a:solidFill>
                  <a:schemeClr val="tx1"/>
                </a:solidFill>
                <a:latin typeface="Calibri" panose="020F0502020204030204" pitchFamily="34" charset="0"/>
                <a:cs typeface="Calibri" panose="020F0502020204030204" pitchFamily="34" charset="0"/>
              </a:rPr>
              <a:t>Action</a:t>
            </a:r>
            <a:r>
              <a:rPr lang="es-ES" sz="2400" dirty="0">
                <a:solidFill>
                  <a:schemeClr val="tx1"/>
                </a:solidFill>
                <a:latin typeface="Calibri" panose="020F0502020204030204" pitchFamily="34" charset="0"/>
                <a:cs typeface="Calibri" panose="020F0502020204030204" pitchFamily="34" charset="0"/>
              </a:rPr>
              <a:t> es una acción que realiza el jugador con el controlador que esté utilizando, que puede ser el teclado, el ratón, un </a:t>
            </a:r>
            <a:r>
              <a:rPr lang="es-ES" sz="2400" dirty="0" err="1">
                <a:solidFill>
                  <a:schemeClr val="tx1"/>
                </a:solidFill>
                <a:latin typeface="Calibri" panose="020F0502020204030204" pitchFamily="34" charset="0"/>
                <a:cs typeface="Calibri" panose="020F0502020204030204" pitchFamily="34" charset="0"/>
              </a:rPr>
              <a:t>gamepad</a:t>
            </a:r>
            <a:r>
              <a:rPr lang="es-ES" sz="2400" dirty="0">
                <a:solidFill>
                  <a:schemeClr val="tx1"/>
                </a:solidFill>
                <a:latin typeface="Calibri" panose="020F0502020204030204" pitchFamily="34" charset="0"/>
                <a:cs typeface="Calibri" panose="020F0502020204030204" pitchFamily="34" charset="0"/>
              </a:rPr>
              <a:t>, pantalla táctil…</a:t>
            </a:r>
          </a:p>
        </p:txBody>
      </p:sp>
      <p:pic>
        <p:nvPicPr>
          <p:cNvPr id="7" name="Imagen 6">
            <a:extLst>
              <a:ext uri="{FF2B5EF4-FFF2-40B4-BE49-F238E27FC236}">
                <a16:creationId xmlns:a16="http://schemas.microsoft.com/office/drawing/2014/main" id="{71030D61-828D-606D-1A75-7D6366E16E08}"/>
              </a:ext>
            </a:extLst>
          </p:cNvPr>
          <p:cNvPicPr>
            <a:picLocks noChangeAspect="1"/>
          </p:cNvPicPr>
          <p:nvPr/>
        </p:nvPicPr>
        <p:blipFill>
          <a:blip r:embed="rId2"/>
          <a:srcRect t="51491"/>
          <a:stretch>
            <a:fillRect/>
          </a:stretch>
        </p:blipFill>
        <p:spPr>
          <a:xfrm>
            <a:off x="1775520" y="4365104"/>
            <a:ext cx="5585257" cy="1686160"/>
          </a:xfrm>
          <a:prstGeom prst="rect">
            <a:avLst/>
          </a:prstGeom>
          <a:noFill/>
          <a:ln w="57150">
            <a:solidFill>
              <a:schemeClr val="accent2"/>
            </a:solidFill>
          </a:ln>
        </p:spPr>
      </p:pic>
      <p:pic>
        <p:nvPicPr>
          <p:cNvPr id="15" name="Imagen 14">
            <a:extLst>
              <a:ext uri="{FF2B5EF4-FFF2-40B4-BE49-F238E27FC236}">
                <a16:creationId xmlns:a16="http://schemas.microsoft.com/office/drawing/2014/main" id="{65E6B366-6774-09B7-D8C5-27834F1E28CC}"/>
              </a:ext>
            </a:extLst>
          </p:cNvPr>
          <p:cNvPicPr>
            <a:picLocks noChangeAspect="1"/>
          </p:cNvPicPr>
          <p:nvPr/>
        </p:nvPicPr>
        <p:blipFill>
          <a:blip r:embed="rId3"/>
          <a:stretch>
            <a:fillRect/>
          </a:stretch>
        </p:blipFill>
        <p:spPr>
          <a:xfrm>
            <a:off x="8317267" y="4365104"/>
            <a:ext cx="2048161" cy="1686160"/>
          </a:xfrm>
          <a:prstGeom prst="rect">
            <a:avLst/>
          </a:prstGeom>
          <a:noFill/>
          <a:ln w="57150">
            <a:solidFill>
              <a:schemeClr val="accent2"/>
            </a:solidFill>
          </a:ln>
        </p:spPr>
      </p:pic>
      <p:cxnSp>
        <p:nvCxnSpPr>
          <p:cNvPr id="16" name="Conector recto de flecha 15">
            <a:extLst>
              <a:ext uri="{FF2B5EF4-FFF2-40B4-BE49-F238E27FC236}">
                <a16:creationId xmlns:a16="http://schemas.microsoft.com/office/drawing/2014/main" id="{DC2B8F36-B734-ACC4-F1D1-375AD78936CB}"/>
              </a:ext>
            </a:extLst>
          </p:cNvPr>
          <p:cNvCxnSpPr>
            <a:cxnSpLocks/>
          </p:cNvCxnSpPr>
          <p:nvPr/>
        </p:nvCxnSpPr>
        <p:spPr>
          <a:xfrm>
            <a:off x="3668684" y="5188981"/>
            <a:ext cx="4515548"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78269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C8280-AA37-421E-62E2-107FF1ABAF8B}"/>
            </a:ext>
          </a:extLst>
        </p:cNvPr>
        <p:cNvGrpSpPr/>
        <p:nvPr/>
      </p:nvGrpSpPr>
      <p:grpSpPr>
        <a:xfrm>
          <a:off x="0" y="0"/>
          <a:ext cx="0" cy="0"/>
          <a:chOff x="0" y="0"/>
          <a:chExt cx="0" cy="0"/>
        </a:xfrm>
      </p:grpSpPr>
      <p:sp>
        <p:nvSpPr>
          <p:cNvPr id="4" name="Google Shape;72;p14">
            <a:extLst>
              <a:ext uri="{FF2B5EF4-FFF2-40B4-BE49-F238E27FC236}">
                <a16:creationId xmlns:a16="http://schemas.microsoft.com/office/drawing/2014/main" id="{1AA83993-2262-D2C1-C154-AB5DC6789F69}"/>
              </a:ext>
            </a:extLst>
          </p:cNvPr>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12.- Input </a:t>
            </a:r>
            <a:r>
              <a:rPr lang="es-ES" sz="3600" b="1" cap="none" dirty="0" err="1">
                <a:solidFill>
                  <a:schemeClr val="accent1"/>
                </a:solidFill>
                <a:latin typeface="Calibri" panose="020F0502020204030204" pitchFamily="34" charset="0"/>
                <a:cs typeface="Calibri" panose="020F0502020204030204" pitchFamily="34" charset="0"/>
              </a:rPr>
              <a:t>System</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Package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a:extLst>
              <a:ext uri="{FF2B5EF4-FFF2-40B4-BE49-F238E27FC236}">
                <a16:creationId xmlns:a16="http://schemas.microsoft.com/office/drawing/2014/main" id="{730BC683-4439-2713-18DC-16F42B183ABE}"/>
              </a:ext>
            </a:extLst>
          </p:cNvPr>
          <p:cNvSpPr txBox="1">
            <a:spLocks/>
          </p:cNvSpPr>
          <p:nvPr/>
        </p:nvSpPr>
        <p:spPr>
          <a:xfrm>
            <a:off x="518643" y="1161922"/>
            <a:ext cx="7161533"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Las Input </a:t>
            </a:r>
            <a:r>
              <a:rPr lang="es-ES" sz="2800" dirty="0" err="1">
                <a:solidFill>
                  <a:schemeClr val="tx1"/>
                </a:solidFill>
                <a:latin typeface="Calibri" panose="020F0502020204030204" pitchFamily="34" charset="0"/>
                <a:cs typeface="Calibri" panose="020F0502020204030204" pitchFamily="34" charset="0"/>
              </a:rPr>
              <a:t>Actions</a:t>
            </a:r>
            <a:r>
              <a:rPr lang="es-ES" sz="2800" dirty="0">
                <a:solidFill>
                  <a:schemeClr val="tx1"/>
                </a:solidFill>
                <a:latin typeface="Calibri" panose="020F0502020204030204" pitchFamily="34" charset="0"/>
                <a:cs typeface="Calibri" panose="020F0502020204030204" pitchFamily="34" charset="0"/>
              </a:rPr>
              <a:t> se agrupan en </a:t>
            </a:r>
            <a:r>
              <a:rPr lang="es-ES" sz="2800" b="1" dirty="0" err="1">
                <a:solidFill>
                  <a:schemeClr val="tx1"/>
                </a:solidFill>
                <a:latin typeface="Calibri" panose="020F0502020204030204" pitchFamily="34" charset="0"/>
                <a:cs typeface="Calibri" panose="020F0502020204030204" pitchFamily="34" charset="0"/>
              </a:rPr>
              <a:t>Action</a:t>
            </a:r>
            <a:r>
              <a:rPr lang="es-ES" sz="2800" b="1" dirty="0">
                <a:solidFill>
                  <a:schemeClr val="tx1"/>
                </a:solidFill>
                <a:latin typeface="Calibri" panose="020F0502020204030204" pitchFamily="34" charset="0"/>
                <a:cs typeface="Calibri" panose="020F0502020204030204" pitchFamily="34" charset="0"/>
              </a:rPr>
              <a:t> </a:t>
            </a:r>
            <a:r>
              <a:rPr lang="es-ES" sz="2800" b="1" dirty="0" err="1">
                <a:solidFill>
                  <a:schemeClr val="tx1"/>
                </a:solidFill>
                <a:latin typeface="Calibri" panose="020F0502020204030204" pitchFamily="34" charset="0"/>
                <a:cs typeface="Calibri" panose="020F0502020204030204" pitchFamily="34" charset="0"/>
              </a:rPr>
              <a:t>Maps</a:t>
            </a:r>
            <a:r>
              <a:rPr lang="es-ES" sz="2800" dirty="0">
                <a:solidFill>
                  <a:schemeClr val="tx1"/>
                </a:solidFill>
                <a:latin typeface="Calibri" panose="020F0502020204030204" pitchFamily="34" charset="0"/>
                <a:cs typeface="Calibri" panose="020F0502020204030204" pitchFamily="34" charset="0"/>
              </a:rPr>
              <a:t> que serían los diferentes esquemas a usar dependiendo de la parte del juego en la que se esté.</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Por ejemplo:</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Menú.</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Jugador.</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Conduciendo coche.</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Nadar.</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Mapa.</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a:t>
            </a:r>
          </a:p>
        </p:txBody>
      </p:sp>
      <p:pic>
        <p:nvPicPr>
          <p:cNvPr id="10" name="Imagen 9">
            <a:extLst>
              <a:ext uri="{FF2B5EF4-FFF2-40B4-BE49-F238E27FC236}">
                <a16:creationId xmlns:a16="http://schemas.microsoft.com/office/drawing/2014/main" id="{5BE710FD-DFB7-26D4-C45F-8F7756ACE1DE}"/>
              </a:ext>
            </a:extLst>
          </p:cNvPr>
          <p:cNvPicPr>
            <a:picLocks noChangeAspect="1"/>
          </p:cNvPicPr>
          <p:nvPr/>
        </p:nvPicPr>
        <p:blipFill>
          <a:blip r:embed="rId2"/>
          <a:stretch>
            <a:fillRect/>
          </a:stretch>
        </p:blipFill>
        <p:spPr>
          <a:xfrm>
            <a:off x="7680176" y="1988840"/>
            <a:ext cx="3993181" cy="3276272"/>
          </a:xfrm>
          <a:prstGeom prst="rect">
            <a:avLst/>
          </a:prstGeom>
          <a:noFill/>
          <a:ln w="57150">
            <a:solidFill>
              <a:schemeClr val="accent2"/>
            </a:solidFill>
          </a:ln>
        </p:spPr>
      </p:pic>
      <p:cxnSp>
        <p:nvCxnSpPr>
          <p:cNvPr id="11" name="Conector recto de flecha 10">
            <a:extLst>
              <a:ext uri="{FF2B5EF4-FFF2-40B4-BE49-F238E27FC236}">
                <a16:creationId xmlns:a16="http://schemas.microsoft.com/office/drawing/2014/main" id="{BA57C206-431C-528E-6B75-39826671B92B}"/>
              </a:ext>
            </a:extLst>
          </p:cNvPr>
          <p:cNvCxnSpPr>
            <a:cxnSpLocks/>
          </p:cNvCxnSpPr>
          <p:nvPr/>
        </p:nvCxnSpPr>
        <p:spPr>
          <a:xfrm flipH="1" flipV="1">
            <a:off x="8180144" y="2888552"/>
            <a:ext cx="195033" cy="864096"/>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674523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80283-560E-19E6-9AB4-E80D5715B4C1}"/>
            </a:ext>
          </a:extLst>
        </p:cNvPr>
        <p:cNvGrpSpPr/>
        <p:nvPr/>
      </p:nvGrpSpPr>
      <p:grpSpPr>
        <a:xfrm>
          <a:off x="0" y="0"/>
          <a:ext cx="0" cy="0"/>
          <a:chOff x="0" y="0"/>
          <a:chExt cx="0" cy="0"/>
        </a:xfrm>
      </p:grpSpPr>
      <p:sp>
        <p:nvSpPr>
          <p:cNvPr id="4" name="Google Shape;72;p14">
            <a:extLst>
              <a:ext uri="{FF2B5EF4-FFF2-40B4-BE49-F238E27FC236}">
                <a16:creationId xmlns:a16="http://schemas.microsoft.com/office/drawing/2014/main" id="{84347497-ECA8-B9B2-1E13-25CA231E0FE4}"/>
              </a:ext>
            </a:extLst>
          </p:cNvPr>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12.- Input </a:t>
            </a:r>
            <a:r>
              <a:rPr lang="es-ES" sz="3600" b="1" cap="none" dirty="0" err="1">
                <a:solidFill>
                  <a:schemeClr val="accent1"/>
                </a:solidFill>
                <a:latin typeface="Calibri" panose="020F0502020204030204" pitchFamily="34" charset="0"/>
                <a:cs typeface="Calibri" panose="020F0502020204030204" pitchFamily="34" charset="0"/>
              </a:rPr>
              <a:t>System</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Package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a:extLst>
              <a:ext uri="{FF2B5EF4-FFF2-40B4-BE49-F238E27FC236}">
                <a16:creationId xmlns:a16="http://schemas.microsoft.com/office/drawing/2014/main" id="{4CCF3AD7-8362-C2E8-A4CF-F3123796CBAE}"/>
              </a:ext>
            </a:extLst>
          </p:cNvPr>
          <p:cNvSpPr txBox="1">
            <a:spLocks/>
          </p:cNvSpPr>
          <p:nvPr/>
        </p:nvSpPr>
        <p:spPr>
          <a:xfrm>
            <a:off x="518643" y="1161922"/>
            <a:ext cx="5448901"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Por defecto </a:t>
            </a:r>
            <a:r>
              <a:rPr lang="es-ES" sz="2000" dirty="0" err="1">
                <a:solidFill>
                  <a:schemeClr val="tx1"/>
                </a:solidFill>
                <a:latin typeface="Calibri" panose="020F0502020204030204" pitchFamily="34" charset="0"/>
                <a:cs typeface="Calibri" panose="020F0502020204030204" pitchFamily="34" charset="0"/>
              </a:rPr>
              <a:t>unity</a:t>
            </a:r>
            <a:r>
              <a:rPr lang="es-ES" sz="2000" dirty="0">
                <a:solidFill>
                  <a:schemeClr val="tx1"/>
                </a:solidFill>
                <a:latin typeface="Calibri" panose="020F0502020204030204" pitchFamily="34" charset="0"/>
                <a:cs typeface="Calibri" panose="020F0502020204030204" pitchFamily="34" charset="0"/>
              </a:rPr>
              <a:t> incluye la definición de las </a:t>
            </a:r>
            <a:r>
              <a:rPr lang="es-ES" sz="2000" b="1" dirty="0">
                <a:solidFill>
                  <a:schemeClr val="tx1"/>
                </a:solidFill>
                <a:latin typeface="Calibri" panose="020F0502020204030204" pitchFamily="34" charset="0"/>
                <a:cs typeface="Calibri" panose="020F0502020204030204" pitchFamily="34" charset="0"/>
              </a:rPr>
              <a:t>Input </a:t>
            </a:r>
            <a:r>
              <a:rPr lang="es-ES" sz="2000" b="1" dirty="0" err="1">
                <a:solidFill>
                  <a:schemeClr val="tx1"/>
                </a:solidFill>
                <a:latin typeface="Calibri" panose="020F0502020204030204" pitchFamily="34" charset="0"/>
                <a:cs typeface="Calibri" panose="020F0502020204030204" pitchFamily="34" charset="0"/>
              </a:rPr>
              <a:t>Actions</a:t>
            </a:r>
            <a:r>
              <a:rPr lang="es-ES" sz="2000" b="1"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rPr>
              <a:t>más típicas tanto para movimiento, acciones, como para navegar por la UI.</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Para acceder a las Input </a:t>
            </a:r>
            <a:r>
              <a:rPr lang="es-ES" sz="2000" dirty="0" err="1">
                <a:solidFill>
                  <a:schemeClr val="tx1"/>
                </a:solidFill>
                <a:latin typeface="Calibri" panose="020F0502020204030204" pitchFamily="34" charset="0"/>
                <a:cs typeface="Calibri" panose="020F0502020204030204" pitchFamily="34" charset="0"/>
              </a:rPr>
              <a:t>Actions</a:t>
            </a:r>
            <a:r>
              <a:rPr lang="es-ES" sz="2000" dirty="0">
                <a:solidFill>
                  <a:schemeClr val="tx1"/>
                </a:solidFill>
                <a:latin typeface="Calibri" panose="020F0502020204030204" pitchFamily="34" charset="0"/>
                <a:cs typeface="Calibri" panose="020F0502020204030204" pitchFamily="34" charset="0"/>
              </a:rPr>
              <a:t> para consultarlas/modificarlas hay dos opciones</a:t>
            </a:r>
          </a:p>
          <a:p>
            <a:pPr lvl="1">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Hacer </a:t>
            </a:r>
            <a:r>
              <a:rPr lang="es-ES" sz="2000" b="1" dirty="0">
                <a:solidFill>
                  <a:schemeClr val="tx1"/>
                </a:solidFill>
                <a:latin typeface="Calibri" panose="020F0502020204030204" pitchFamily="34" charset="0"/>
                <a:cs typeface="Calibri" panose="020F0502020204030204" pitchFamily="34" charset="0"/>
              </a:rPr>
              <a:t>doble clic en el </a:t>
            </a:r>
            <a:r>
              <a:rPr lang="es-ES" sz="2000" b="1" dirty="0" err="1">
                <a:solidFill>
                  <a:schemeClr val="tx1"/>
                </a:solidFill>
                <a:latin typeface="Calibri" panose="020F0502020204030204" pitchFamily="34" charset="0"/>
                <a:cs typeface="Calibri" panose="020F0502020204030204" pitchFamily="34" charset="0"/>
              </a:rPr>
              <a:t>asset</a:t>
            </a:r>
            <a:r>
              <a:rPr lang="es-ES" sz="2000" dirty="0">
                <a:solidFill>
                  <a:schemeClr val="tx1"/>
                </a:solidFill>
                <a:latin typeface="Calibri" panose="020F0502020204030204" pitchFamily="34" charset="0"/>
                <a:cs typeface="Calibri" panose="020F0502020204030204" pitchFamily="34" charset="0"/>
              </a:rPr>
              <a:t>.</a:t>
            </a:r>
            <a:endParaRPr lang="es-ES" sz="2000" b="1"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000" b="1" dirty="0">
                <a:solidFill>
                  <a:schemeClr val="tx1"/>
                </a:solidFill>
                <a:latin typeface="Calibri" panose="020F0502020204030204" pitchFamily="34" charset="0"/>
                <a:cs typeface="Calibri" panose="020F0502020204030204" pitchFamily="34" charset="0"/>
              </a:rPr>
              <a:t>Menú</a:t>
            </a:r>
            <a:r>
              <a:rPr lang="es-ES" sz="2000"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Edit</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 </a:t>
            </a:r>
            <a:r>
              <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rPr>
              <a:t>Project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Settings</a:t>
            </a:r>
            <a:r>
              <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324000" lvl="1"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sección </a:t>
            </a:r>
            <a:r>
              <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rPr>
              <a:t>Input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System</a:t>
            </a:r>
            <a:r>
              <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Package</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Como se puede observar, con las Input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Actions</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creadas por defecto, ya se tienen mapeadas las acciones más habituales tanto de movimiento como de navegación por la UI.</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Si se necesitan más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Maps</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y/o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Actions</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simplemente se deben añadir en esta ventana.</a:t>
            </a:r>
          </a:p>
        </p:txBody>
      </p:sp>
      <p:pic>
        <p:nvPicPr>
          <p:cNvPr id="7" name="Imagen 6">
            <a:extLst>
              <a:ext uri="{FF2B5EF4-FFF2-40B4-BE49-F238E27FC236}">
                <a16:creationId xmlns:a16="http://schemas.microsoft.com/office/drawing/2014/main" id="{D96BA1E0-FFA9-B5AE-82CD-FE4358638471}"/>
              </a:ext>
            </a:extLst>
          </p:cNvPr>
          <p:cNvPicPr>
            <a:picLocks noChangeAspect="1"/>
          </p:cNvPicPr>
          <p:nvPr/>
        </p:nvPicPr>
        <p:blipFill>
          <a:blip r:embed="rId2"/>
          <a:stretch>
            <a:fillRect/>
          </a:stretch>
        </p:blipFill>
        <p:spPr>
          <a:xfrm>
            <a:off x="6224457" y="1293787"/>
            <a:ext cx="5448900" cy="5120803"/>
          </a:xfrm>
          <a:prstGeom prst="rect">
            <a:avLst/>
          </a:prstGeom>
          <a:noFill/>
          <a:ln w="57150">
            <a:solidFill>
              <a:schemeClr val="accent2"/>
            </a:solidFill>
          </a:ln>
        </p:spPr>
      </p:pic>
    </p:spTree>
    <p:extLst>
      <p:ext uri="{BB962C8B-B14F-4D97-AF65-F5344CB8AC3E}">
        <p14:creationId xmlns:p14="http://schemas.microsoft.com/office/powerpoint/2010/main" val="1772456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Acceso a las propiedades del </a:t>
            </a:r>
            <a:r>
              <a:rPr lang="es-ES" sz="3600" b="1" cap="none" dirty="0" err="1">
                <a:solidFill>
                  <a:schemeClr val="accent1"/>
                </a:solidFill>
                <a:latin typeface="Calibri" panose="020F0502020204030204" pitchFamily="34" charset="0"/>
                <a:cs typeface="Calibri" panose="020F0502020204030204" pitchFamily="34" charset="0"/>
              </a:rPr>
              <a:t>GameObject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Con la propiedad </a:t>
            </a:r>
            <a:r>
              <a:rPr lang="es-ES" sz="2800" b="1"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también se puede modificar el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Recuerda que los cambios realizados en ejecución no son permanentes.</a:t>
            </a:r>
          </a:p>
        </p:txBody>
      </p:sp>
      <p:pic>
        <p:nvPicPr>
          <p:cNvPr id="6" name="Imagen 5">
            <a:extLst>
              <a:ext uri="{FF2B5EF4-FFF2-40B4-BE49-F238E27FC236}">
                <a16:creationId xmlns:a16="http://schemas.microsoft.com/office/drawing/2014/main" id="{8E8B33CE-A8B5-4B5E-A7B6-45B7014047F1}"/>
              </a:ext>
            </a:extLst>
          </p:cNvPr>
          <p:cNvPicPr>
            <a:picLocks noChangeAspect="1"/>
          </p:cNvPicPr>
          <p:nvPr/>
        </p:nvPicPr>
        <p:blipFill>
          <a:blip r:embed="rId2"/>
          <a:stretch>
            <a:fillRect/>
          </a:stretch>
        </p:blipFill>
        <p:spPr>
          <a:xfrm>
            <a:off x="518643" y="2168507"/>
            <a:ext cx="5243086" cy="1470911"/>
          </a:xfrm>
          <a:prstGeom prst="rect">
            <a:avLst/>
          </a:prstGeom>
          <a:noFill/>
          <a:ln w="57150">
            <a:solidFill>
              <a:schemeClr val="accent2"/>
            </a:solidFill>
          </a:ln>
        </p:spPr>
      </p:pic>
      <p:pic>
        <p:nvPicPr>
          <p:cNvPr id="12" name="Imagen 11">
            <a:extLst>
              <a:ext uri="{FF2B5EF4-FFF2-40B4-BE49-F238E27FC236}">
                <a16:creationId xmlns:a16="http://schemas.microsoft.com/office/drawing/2014/main" id="{3083B45E-0E61-48F9-9B4C-928D058B4F1B}"/>
              </a:ext>
            </a:extLst>
          </p:cNvPr>
          <p:cNvPicPr>
            <a:picLocks noChangeAspect="1"/>
          </p:cNvPicPr>
          <p:nvPr/>
        </p:nvPicPr>
        <p:blipFill rotWithShape="1">
          <a:blip r:embed="rId3"/>
          <a:srcRect l="1" r="341" b="4684"/>
          <a:stretch/>
        </p:blipFill>
        <p:spPr>
          <a:xfrm>
            <a:off x="1487488" y="4259750"/>
            <a:ext cx="3446244" cy="871688"/>
          </a:xfrm>
          <a:prstGeom prst="rect">
            <a:avLst/>
          </a:prstGeom>
          <a:noFill/>
          <a:ln w="57150">
            <a:solidFill>
              <a:schemeClr val="accent2"/>
            </a:solidFill>
          </a:ln>
        </p:spPr>
      </p:pic>
      <p:pic>
        <p:nvPicPr>
          <p:cNvPr id="14" name="Imagen 13">
            <a:extLst>
              <a:ext uri="{FF2B5EF4-FFF2-40B4-BE49-F238E27FC236}">
                <a16:creationId xmlns:a16="http://schemas.microsoft.com/office/drawing/2014/main" id="{ADD3FB5B-7A9A-434D-B963-AD15AD4658D0}"/>
              </a:ext>
            </a:extLst>
          </p:cNvPr>
          <p:cNvPicPr>
            <a:picLocks noChangeAspect="1"/>
          </p:cNvPicPr>
          <p:nvPr/>
        </p:nvPicPr>
        <p:blipFill>
          <a:blip r:embed="rId4"/>
          <a:stretch>
            <a:fillRect/>
          </a:stretch>
        </p:blipFill>
        <p:spPr>
          <a:xfrm>
            <a:off x="6976877" y="2276872"/>
            <a:ext cx="4696480" cy="1286054"/>
          </a:xfrm>
          <a:prstGeom prst="rect">
            <a:avLst/>
          </a:prstGeom>
          <a:noFill/>
          <a:ln w="57150">
            <a:solidFill>
              <a:schemeClr val="accent2"/>
            </a:solidFill>
          </a:ln>
        </p:spPr>
      </p:pic>
      <p:pic>
        <p:nvPicPr>
          <p:cNvPr id="17" name="Imagen 16">
            <a:extLst>
              <a:ext uri="{FF2B5EF4-FFF2-40B4-BE49-F238E27FC236}">
                <a16:creationId xmlns:a16="http://schemas.microsoft.com/office/drawing/2014/main" id="{64800498-D133-4103-A4DA-19771F85CB2F}"/>
              </a:ext>
            </a:extLst>
          </p:cNvPr>
          <p:cNvPicPr>
            <a:picLocks noChangeAspect="1"/>
          </p:cNvPicPr>
          <p:nvPr/>
        </p:nvPicPr>
        <p:blipFill rotWithShape="1">
          <a:blip r:embed="rId5"/>
          <a:srcRect t="1739" b="18693"/>
          <a:stretch/>
        </p:blipFill>
        <p:spPr>
          <a:xfrm>
            <a:off x="7255981" y="4255659"/>
            <a:ext cx="3448531" cy="871688"/>
          </a:xfrm>
          <a:prstGeom prst="rect">
            <a:avLst/>
          </a:prstGeom>
          <a:noFill/>
          <a:ln w="57150">
            <a:solidFill>
              <a:schemeClr val="accent2"/>
            </a:solidFill>
          </a:ln>
        </p:spPr>
      </p:pic>
      <p:cxnSp>
        <p:nvCxnSpPr>
          <p:cNvPr id="21" name="Conector recto de flecha 20">
            <a:extLst>
              <a:ext uri="{FF2B5EF4-FFF2-40B4-BE49-F238E27FC236}">
                <a16:creationId xmlns:a16="http://schemas.microsoft.com/office/drawing/2014/main" id="{70F98A0E-6096-4159-B227-EE6633C7F89C}"/>
              </a:ext>
            </a:extLst>
          </p:cNvPr>
          <p:cNvCxnSpPr>
            <a:cxnSpLocks/>
          </p:cNvCxnSpPr>
          <p:nvPr/>
        </p:nvCxnSpPr>
        <p:spPr>
          <a:xfrm>
            <a:off x="5879976" y="2919899"/>
            <a:ext cx="986837"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3" name="Conector recto de flecha 22">
            <a:extLst>
              <a:ext uri="{FF2B5EF4-FFF2-40B4-BE49-F238E27FC236}">
                <a16:creationId xmlns:a16="http://schemas.microsoft.com/office/drawing/2014/main" id="{E210B4F6-B9C1-43BA-9969-5FD76CF88949}"/>
              </a:ext>
            </a:extLst>
          </p:cNvPr>
          <p:cNvCxnSpPr>
            <a:cxnSpLocks/>
          </p:cNvCxnSpPr>
          <p:nvPr/>
        </p:nvCxnSpPr>
        <p:spPr>
          <a:xfrm flipH="1">
            <a:off x="9840416" y="2736545"/>
            <a:ext cx="1034567" cy="167418"/>
          </a:xfrm>
          <a:prstGeom prst="straightConnector1">
            <a:avLst/>
          </a:prstGeom>
          <a:noFill/>
          <a:ln w="57150">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ector recto de flecha 23">
            <a:extLst>
              <a:ext uri="{FF2B5EF4-FFF2-40B4-BE49-F238E27FC236}">
                <a16:creationId xmlns:a16="http://schemas.microsoft.com/office/drawing/2014/main" id="{689CDFD9-9FBD-481B-9986-555DE0CFFBF2}"/>
              </a:ext>
            </a:extLst>
          </p:cNvPr>
          <p:cNvCxnSpPr>
            <a:cxnSpLocks/>
          </p:cNvCxnSpPr>
          <p:nvPr/>
        </p:nvCxnSpPr>
        <p:spPr>
          <a:xfrm flipH="1">
            <a:off x="9097029" y="4282819"/>
            <a:ext cx="792088" cy="316468"/>
          </a:xfrm>
          <a:prstGeom prst="straightConnector1">
            <a:avLst/>
          </a:prstGeom>
          <a:noFill/>
          <a:ln w="57150">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 name="Conector recto de flecha 26">
            <a:extLst>
              <a:ext uri="{FF2B5EF4-FFF2-40B4-BE49-F238E27FC236}">
                <a16:creationId xmlns:a16="http://schemas.microsoft.com/office/drawing/2014/main" id="{F5C1A491-8209-4AC2-AFB1-BDDA08E8CCE3}"/>
              </a:ext>
            </a:extLst>
          </p:cNvPr>
          <p:cNvCxnSpPr>
            <a:cxnSpLocks/>
          </p:cNvCxnSpPr>
          <p:nvPr/>
        </p:nvCxnSpPr>
        <p:spPr>
          <a:xfrm>
            <a:off x="5080566" y="4691503"/>
            <a:ext cx="203086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14661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B3ADA-44C7-071E-2031-3408ACEEB59F}"/>
            </a:ext>
          </a:extLst>
        </p:cNvPr>
        <p:cNvGrpSpPr/>
        <p:nvPr/>
      </p:nvGrpSpPr>
      <p:grpSpPr>
        <a:xfrm>
          <a:off x="0" y="0"/>
          <a:ext cx="0" cy="0"/>
          <a:chOff x="0" y="0"/>
          <a:chExt cx="0" cy="0"/>
        </a:xfrm>
      </p:grpSpPr>
      <p:sp>
        <p:nvSpPr>
          <p:cNvPr id="4" name="Google Shape;72;p14">
            <a:extLst>
              <a:ext uri="{FF2B5EF4-FFF2-40B4-BE49-F238E27FC236}">
                <a16:creationId xmlns:a16="http://schemas.microsoft.com/office/drawing/2014/main" id="{56853371-9B92-4A71-1B22-69B407A26520}"/>
              </a:ext>
            </a:extLst>
          </p:cNvPr>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12.- Input </a:t>
            </a:r>
            <a:r>
              <a:rPr lang="es-ES" sz="3600" b="1" cap="none" dirty="0" err="1">
                <a:solidFill>
                  <a:schemeClr val="accent1"/>
                </a:solidFill>
                <a:latin typeface="Calibri" panose="020F0502020204030204" pitchFamily="34" charset="0"/>
                <a:cs typeface="Calibri" panose="020F0502020204030204" pitchFamily="34" charset="0"/>
              </a:rPr>
              <a:t>System</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Package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a:extLst>
              <a:ext uri="{FF2B5EF4-FFF2-40B4-BE49-F238E27FC236}">
                <a16:creationId xmlns:a16="http://schemas.microsoft.com/office/drawing/2014/main" id="{21FD116B-24C1-F48C-15FC-D916422140A4}"/>
              </a:ext>
            </a:extLst>
          </p:cNvPr>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Si por alguna razón el proyecto no dispone por defecto del </a:t>
            </a:r>
            <a:r>
              <a:rPr lang="es-ES" sz="2800" dirty="0" err="1">
                <a:solidFill>
                  <a:schemeClr val="tx1"/>
                </a:solidFill>
                <a:latin typeface="Calibri" panose="020F0502020204030204" pitchFamily="34" charset="0"/>
                <a:cs typeface="Calibri" panose="020F0502020204030204" pitchFamily="34" charset="0"/>
              </a:rPr>
              <a:t>Asset</a:t>
            </a:r>
            <a:r>
              <a:rPr lang="es-ES" sz="2800" dirty="0">
                <a:solidFill>
                  <a:schemeClr val="tx1"/>
                </a:solidFill>
                <a:latin typeface="Calibri" panose="020F0502020204030204" pitchFamily="34" charset="0"/>
                <a:cs typeface="Calibri" panose="020F0502020204030204" pitchFamily="34" charset="0"/>
              </a:rPr>
              <a:t> para Input </a:t>
            </a:r>
            <a:r>
              <a:rPr lang="es-ES" sz="2800" dirty="0" err="1">
                <a:solidFill>
                  <a:schemeClr val="tx1"/>
                </a:solidFill>
                <a:latin typeface="Calibri" panose="020F0502020204030204" pitchFamily="34" charset="0"/>
                <a:cs typeface="Calibri" panose="020F0502020204030204" pitchFamily="34" charset="0"/>
              </a:rPr>
              <a:t>System</a:t>
            </a:r>
            <a:r>
              <a:rPr lang="es-ES" sz="2800" dirty="0">
                <a:solidFill>
                  <a:schemeClr val="tx1"/>
                </a:solidFill>
                <a:latin typeface="Calibri" panose="020F0502020204030204" pitchFamily="34" charset="0"/>
                <a:cs typeface="Calibri" panose="020F0502020204030204" pitchFamily="34" charset="0"/>
              </a:rPr>
              <a:t> desde </a:t>
            </a:r>
            <a:r>
              <a:rPr lang="es-ES" sz="2800" b="1" dirty="0">
                <a:solidFill>
                  <a:schemeClr val="tx1"/>
                </a:solidFill>
                <a:latin typeface="Calibri" panose="020F0502020204030204" pitchFamily="34" charset="0"/>
                <a:cs typeface="Calibri" panose="020F0502020204030204" pitchFamily="34" charset="0"/>
              </a:rPr>
              <a:t>Menú</a:t>
            </a:r>
            <a:r>
              <a:rPr lang="es-ES" sz="2800" dirty="0">
                <a:solidFill>
                  <a:schemeClr val="tx1"/>
                </a:solidFill>
                <a:latin typeface="Calibri" panose="020F0502020204030204" pitchFamily="34" charset="0"/>
                <a:cs typeface="Calibri" panose="020F0502020204030204" pitchFamily="34" charset="0"/>
              </a:rPr>
              <a:t> </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Edit</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 </a:t>
            </a: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Project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Settings</a:t>
            </a: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sección </a:t>
            </a: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Input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System</a:t>
            </a: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Package</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se puede volver a crear.</a:t>
            </a:r>
            <a:endParaRPr lang="es-ES" sz="2800"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66D1BAB1-6897-C07D-8743-1D517C640B22}"/>
              </a:ext>
            </a:extLst>
          </p:cNvPr>
          <p:cNvPicPr>
            <a:picLocks noChangeAspect="1"/>
          </p:cNvPicPr>
          <p:nvPr/>
        </p:nvPicPr>
        <p:blipFill>
          <a:blip r:embed="rId2"/>
          <a:srcRect b="58793"/>
          <a:stretch>
            <a:fillRect/>
          </a:stretch>
        </p:blipFill>
        <p:spPr>
          <a:xfrm>
            <a:off x="2560659" y="3302515"/>
            <a:ext cx="7070682" cy="2374837"/>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926066ED-0612-3092-6114-FA4FC4651A8D}"/>
              </a:ext>
            </a:extLst>
          </p:cNvPr>
          <p:cNvCxnSpPr>
            <a:cxnSpLocks/>
          </p:cNvCxnSpPr>
          <p:nvPr/>
        </p:nvCxnSpPr>
        <p:spPr>
          <a:xfrm flipH="1" flipV="1">
            <a:off x="6971215" y="4771394"/>
            <a:ext cx="288032" cy="53532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ector recto de flecha 8">
            <a:extLst>
              <a:ext uri="{FF2B5EF4-FFF2-40B4-BE49-F238E27FC236}">
                <a16:creationId xmlns:a16="http://schemas.microsoft.com/office/drawing/2014/main" id="{42391FFA-6670-CBD3-FD5C-D94B60B59884}"/>
              </a:ext>
            </a:extLst>
          </p:cNvPr>
          <p:cNvCxnSpPr>
            <a:cxnSpLocks/>
          </p:cNvCxnSpPr>
          <p:nvPr/>
        </p:nvCxnSpPr>
        <p:spPr>
          <a:xfrm flipH="1" flipV="1">
            <a:off x="3647728" y="4581128"/>
            <a:ext cx="288032" cy="648072"/>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62386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12C16-BAC2-96B4-2564-00EFEFF7B57F}"/>
            </a:ext>
          </a:extLst>
        </p:cNvPr>
        <p:cNvGrpSpPr/>
        <p:nvPr/>
      </p:nvGrpSpPr>
      <p:grpSpPr>
        <a:xfrm>
          <a:off x="0" y="0"/>
          <a:ext cx="0" cy="0"/>
          <a:chOff x="0" y="0"/>
          <a:chExt cx="0" cy="0"/>
        </a:xfrm>
      </p:grpSpPr>
      <p:sp>
        <p:nvSpPr>
          <p:cNvPr id="4" name="Google Shape;72;p14">
            <a:extLst>
              <a:ext uri="{FF2B5EF4-FFF2-40B4-BE49-F238E27FC236}">
                <a16:creationId xmlns:a16="http://schemas.microsoft.com/office/drawing/2014/main" id="{D9E22BFA-052D-41D4-3E8A-FB5BF615912C}"/>
              </a:ext>
            </a:extLst>
          </p:cNvPr>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12.- Input </a:t>
            </a:r>
            <a:r>
              <a:rPr lang="es-ES" sz="3600" b="1" cap="none" dirty="0" err="1">
                <a:solidFill>
                  <a:schemeClr val="accent1"/>
                </a:solidFill>
                <a:latin typeface="Calibri" panose="020F0502020204030204" pitchFamily="34" charset="0"/>
                <a:cs typeface="Calibri" panose="020F0502020204030204" pitchFamily="34" charset="0"/>
              </a:rPr>
              <a:t>System</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Package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a:extLst>
              <a:ext uri="{FF2B5EF4-FFF2-40B4-BE49-F238E27FC236}">
                <a16:creationId xmlns:a16="http://schemas.microsoft.com/office/drawing/2014/main" id="{9CA2F06E-4A56-6629-C8C6-AABD21531106}"/>
              </a:ext>
            </a:extLst>
          </p:cNvPr>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Con esta configuración por defecto ya se puede acceder a los eventos de entrada de un teclado y de un </a:t>
            </a:r>
            <a:r>
              <a:rPr lang="es-ES" sz="2800" dirty="0" err="1">
                <a:solidFill>
                  <a:schemeClr val="tx1"/>
                </a:solidFill>
                <a:latin typeface="Calibri" panose="020F0502020204030204" pitchFamily="34" charset="0"/>
                <a:cs typeface="Calibri" panose="020F0502020204030204" pitchFamily="34" charset="0"/>
              </a:rPr>
              <a:t>gamepad</a:t>
            </a:r>
            <a:r>
              <a:rPr lang="es-ES" sz="2800" dirty="0">
                <a:solidFill>
                  <a:schemeClr val="tx1"/>
                </a:solidFill>
                <a:latin typeface="Calibri" panose="020F0502020204030204" pitchFamily="34" charset="0"/>
                <a:cs typeface="Calibri" panose="020F0502020204030204" pitchFamily="34" charset="0"/>
              </a:rPr>
              <a:t> directamente desde el código.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Hay tres maneras de mover al personaje mediante Input </a:t>
            </a:r>
            <a:r>
              <a:rPr lang="es-ES" sz="2800" dirty="0" err="1">
                <a:solidFill>
                  <a:schemeClr val="tx1"/>
                </a:solidFill>
                <a:latin typeface="Calibri" panose="020F0502020204030204" pitchFamily="34" charset="0"/>
                <a:cs typeface="Calibri" panose="020F0502020204030204" pitchFamily="34" charset="0"/>
              </a:rPr>
              <a:t>System</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Detección directa.</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b="1" dirty="0">
                <a:solidFill>
                  <a:schemeClr val="tx1"/>
                </a:solidFill>
                <a:latin typeface="Calibri" panose="020F0502020204030204" pitchFamily="34" charset="0"/>
                <a:cs typeface="Calibri" panose="020F0502020204030204" pitchFamily="34" charset="0"/>
              </a:rPr>
              <a:t>Detección de </a:t>
            </a:r>
            <a:r>
              <a:rPr lang="es-ES" sz="2800" b="1" dirty="0" err="1">
                <a:solidFill>
                  <a:schemeClr val="tx1"/>
                </a:solidFill>
                <a:latin typeface="Calibri" panose="020F0502020204030204" pitchFamily="34" charset="0"/>
                <a:cs typeface="Calibri" panose="020F0502020204030204" pitchFamily="34" charset="0"/>
              </a:rPr>
              <a:t>Actions</a:t>
            </a:r>
            <a:r>
              <a:rPr lang="es-ES" sz="28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Detección de </a:t>
            </a:r>
            <a:r>
              <a:rPr lang="es-ES" sz="2800" dirty="0" err="1">
                <a:solidFill>
                  <a:schemeClr val="tx1"/>
                </a:solidFill>
                <a:latin typeface="Calibri" panose="020F0502020204030204" pitchFamily="34" charset="0"/>
                <a:cs typeface="Calibri" panose="020F0502020204030204" pitchFamily="34" charset="0"/>
              </a:rPr>
              <a:t>Actions</a:t>
            </a:r>
            <a:r>
              <a:rPr lang="es-ES" sz="2800" dirty="0">
                <a:solidFill>
                  <a:schemeClr val="tx1"/>
                </a:solidFill>
                <a:latin typeface="Calibri" panose="020F0502020204030204" pitchFamily="34" charset="0"/>
                <a:cs typeface="Calibri" panose="020F0502020204030204" pitchFamily="34" charset="0"/>
              </a:rPr>
              <a:t> y componente Player Input.</a:t>
            </a:r>
          </a:p>
        </p:txBody>
      </p:sp>
    </p:spTree>
    <p:extLst>
      <p:ext uri="{BB962C8B-B14F-4D97-AF65-F5344CB8AC3E}">
        <p14:creationId xmlns:p14="http://schemas.microsoft.com/office/powerpoint/2010/main" val="592570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13.- Movimiento mediante Input </a:t>
            </a:r>
            <a:r>
              <a:rPr lang="es-ES" sz="3600" b="1" cap="none" dirty="0" err="1">
                <a:solidFill>
                  <a:schemeClr val="accent1"/>
                </a:solidFill>
                <a:latin typeface="Calibri" panose="020F0502020204030204" pitchFamily="34" charset="0"/>
                <a:cs typeface="Calibri" panose="020F0502020204030204" pitchFamily="34" charset="0"/>
              </a:rPr>
              <a:t>System</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Detección directa</a:t>
            </a: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Es la técnica menos recomendable por no ser escalable y por la necesidad de tener que codificar cada acción a cada input (</a:t>
            </a:r>
            <a:r>
              <a:rPr lang="es-ES" sz="2800" dirty="0" err="1">
                <a:solidFill>
                  <a:schemeClr val="tx1"/>
                </a:solidFill>
                <a:latin typeface="Calibri" panose="020F0502020204030204" pitchFamily="34" charset="0"/>
                <a:cs typeface="Calibri" panose="020F0502020204030204" pitchFamily="34" charset="0"/>
              </a:rPr>
              <a:t>trigger</a:t>
            </a: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is</a:t>
            </a: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hardcoded</a:t>
            </a:r>
            <a:r>
              <a:rPr lang="es-ES" sz="2800" dirty="0">
                <a:solidFill>
                  <a:schemeClr val="tx1"/>
                </a:solidFill>
                <a:latin typeface="Calibri" panose="020F0502020204030204" pitchFamily="34" charset="0"/>
                <a:cs typeface="Calibri" panose="020F0502020204030204" pitchFamily="34" charset="0"/>
              </a:rPr>
              <a:t>) por lo que para cambiar la entrada se deberá cambiar el código.</a:t>
            </a:r>
          </a:p>
        </p:txBody>
      </p:sp>
      <p:pic>
        <p:nvPicPr>
          <p:cNvPr id="8" name="Imagen 7">
            <a:extLst>
              <a:ext uri="{FF2B5EF4-FFF2-40B4-BE49-F238E27FC236}">
                <a16:creationId xmlns:a16="http://schemas.microsoft.com/office/drawing/2014/main" id="{DCBE0F67-3650-4062-80E9-6CC3E0E6D0C8}"/>
              </a:ext>
            </a:extLst>
          </p:cNvPr>
          <p:cNvPicPr>
            <a:picLocks noChangeAspect="1"/>
          </p:cNvPicPr>
          <p:nvPr/>
        </p:nvPicPr>
        <p:blipFill>
          <a:blip r:embed="rId2"/>
          <a:stretch>
            <a:fillRect/>
          </a:stretch>
        </p:blipFill>
        <p:spPr>
          <a:xfrm>
            <a:off x="5763411" y="1842370"/>
            <a:ext cx="5400600" cy="2248865"/>
          </a:xfrm>
          <a:prstGeom prst="rect">
            <a:avLst/>
          </a:prstGeom>
          <a:noFill/>
          <a:ln w="57150">
            <a:solidFill>
              <a:schemeClr val="accent2"/>
            </a:solidFill>
          </a:ln>
        </p:spPr>
      </p:pic>
      <p:pic>
        <p:nvPicPr>
          <p:cNvPr id="1026" name="Picture 2" descr="Workflow overview - directly reading device states">
            <a:extLst>
              <a:ext uri="{FF2B5EF4-FFF2-40B4-BE49-F238E27FC236}">
                <a16:creationId xmlns:a16="http://schemas.microsoft.com/office/drawing/2014/main" id="{5F128CD9-3AC7-7020-3656-ACCBEC8E82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989" y="2032781"/>
            <a:ext cx="3632875" cy="1868041"/>
          </a:xfrm>
          <a:prstGeom prst="rect">
            <a:avLst/>
          </a:prstGeom>
          <a:noFill/>
          <a:ln w="57150">
            <a:solidFill>
              <a:schemeClr val="accent2"/>
            </a:solidFill>
          </a:ln>
          <a:extLst>
            <a:ext uri="{909E8E84-426E-40DD-AFC4-6F175D3DCCD1}">
              <a14:hiddenFill xmlns:a14="http://schemas.microsoft.com/office/drawing/2010/main">
                <a:solidFill>
                  <a:srgbClr val="FFFFFF"/>
                </a:solidFill>
              </a14:hiddenFill>
            </a:ext>
          </a:extLst>
        </p:spPr>
      </p:pic>
      <p:cxnSp>
        <p:nvCxnSpPr>
          <p:cNvPr id="11" name="Conector recto de flecha 10">
            <a:extLst>
              <a:ext uri="{FF2B5EF4-FFF2-40B4-BE49-F238E27FC236}">
                <a16:creationId xmlns:a16="http://schemas.microsoft.com/office/drawing/2014/main" id="{0A7AE3AF-AFEC-6DCC-64CC-E703CD59FC94}"/>
              </a:ext>
            </a:extLst>
          </p:cNvPr>
          <p:cNvCxnSpPr>
            <a:cxnSpLocks/>
          </p:cNvCxnSpPr>
          <p:nvPr/>
        </p:nvCxnSpPr>
        <p:spPr>
          <a:xfrm flipH="1">
            <a:off x="6888088" y="1944484"/>
            <a:ext cx="339049" cy="36004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FB3EB802-C0F9-D621-0BFA-4C3D53E68940}"/>
              </a:ext>
            </a:extLst>
          </p:cNvPr>
          <p:cNvCxnSpPr>
            <a:cxnSpLocks/>
          </p:cNvCxnSpPr>
          <p:nvPr/>
        </p:nvCxnSpPr>
        <p:spPr>
          <a:xfrm flipH="1">
            <a:off x="6816043" y="2878134"/>
            <a:ext cx="339049" cy="36004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902193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1E26E-E73D-9807-65C5-3BF40BB4A925}"/>
            </a:ext>
          </a:extLst>
        </p:cNvPr>
        <p:cNvGrpSpPr/>
        <p:nvPr/>
      </p:nvGrpSpPr>
      <p:grpSpPr>
        <a:xfrm>
          <a:off x="0" y="0"/>
          <a:ext cx="0" cy="0"/>
          <a:chOff x="0" y="0"/>
          <a:chExt cx="0" cy="0"/>
        </a:xfrm>
      </p:grpSpPr>
      <p:sp>
        <p:nvSpPr>
          <p:cNvPr id="4" name="Google Shape;72;p14">
            <a:extLst>
              <a:ext uri="{FF2B5EF4-FFF2-40B4-BE49-F238E27FC236}">
                <a16:creationId xmlns:a16="http://schemas.microsoft.com/office/drawing/2014/main" id="{955B3AA5-1421-02E9-0B24-01FC3A691A68}"/>
              </a:ext>
            </a:extLst>
          </p:cNvPr>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13.- Movimiento mediante Input </a:t>
            </a:r>
            <a:r>
              <a:rPr lang="es-ES" sz="3600" b="1" cap="none" dirty="0" err="1">
                <a:solidFill>
                  <a:schemeClr val="accent1"/>
                </a:solidFill>
                <a:latin typeface="Calibri" panose="020F0502020204030204" pitchFamily="34" charset="0"/>
                <a:cs typeface="Calibri" panose="020F0502020204030204" pitchFamily="34" charset="0"/>
              </a:rPr>
              <a:t>System</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a:extLst>
              <a:ext uri="{FF2B5EF4-FFF2-40B4-BE49-F238E27FC236}">
                <a16:creationId xmlns:a16="http://schemas.microsoft.com/office/drawing/2014/main" id="{78B6AA78-63CF-8756-9124-381469A84F6F}"/>
              </a:ext>
            </a:extLst>
          </p:cNvPr>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Detección de </a:t>
            </a:r>
            <a:r>
              <a:rPr lang="es-ES" sz="2800" b="1" dirty="0" err="1">
                <a:solidFill>
                  <a:schemeClr val="tx1"/>
                </a:solidFill>
                <a:latin typeface="Calibri" panose="020F0502020204030204" pitchFamily="34" charset="0"/>
                <a:cs typeface="Calibri" panose="020F0502020204030204" pitchFamily="34" charset="0"/>
              </a:rPr>
              <a:t>Actions</a:t>
            </a: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Esta es la técnica más recomendable para la mayoría de los proyectos.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Mediante la detección de </a:t>
            </a:r>
            <a:r>
              <a:rPr lang="es-ES" sz="2800" dirty="0" err="1">
                <a:solidFill>
                  <a:schemeClr val="tx1"/>
                </a:solidFill>
                <a:latin typeface="Calibri" panose="020F0502020204030204" pitchFamily="34" charset="0"/>
                <a:cs typeface="Calibri" panose="020F0502020204030204" pitchFamily="34" charset="0"/>
              </a:rPr>
              <a:t>Actions</a:t>
            </a:r>
            <a:r>
              <a:rPr lang="es-ES" sz="2800" dirty="0">
                <a:solidFill>
                  <a:schemeClr val="tx1"/>
                </a:solidFill>
                <a:latin typeface="Calibri" panose="020F0502020204030204" pitchFamily="34" charset="0"/>
                <a:cs typeface="Calibri" panose="020F0502020204030204" pitchFamily="34" charset="0"/>
              </a:rPr>
              <a:t> se separa la lógica de los dispositivos físicos aumentando la escalabilidad y mejorando el mantenimiento.</a:t>
            </a:r>
          </a:p>
        </p:txBody>
      </p:sp>
      <p:pic>
        <p:nvPicPr>
          <p:cNvPr id="6" name="Picture 2">
            <a:extLst>
              <a:ext uri="{FF2B5EF4-FFF2-40B4-BE49-F238E27FC236}">
                <a16:creationId xmlns:a16="http://schemas.microsoft.com/office/drawing/2014/main" id="{95A763DD-E5CB-3D6F-D65A-7374CEC08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1985" y="1844824"/>
            <a:ext cx="5408030" cy="1868041"/>
          </a:xfrm>
          <a:prstGeom prst="rect">
            <a:avLst/>
          </a:prstGeom>
          <a:noFill/>
          <a:ln w="5715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615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8A7D0-41C5-B2CF-A37D-A7D27E23387B}"/>
            </a:ext>
          </a:extLst>
        </p:cNvPr>
        <p:cNvGrpSpPr/>
        <p:nvPr/>
      </p:nvGrpSpPr>
      <p:grpSpPr>
        <a:xfrm>
          <a:off x="0" y="0"/>
          <a:ext cx="0" cy="0"/>
          <a:chOff x="0" y="0"/>
          <a:chExt cx="0" cy="0"/>
        </a:xfrm>
      </p:grpSpPr>
      <p:sp>
        <p:nvSpPr>
          <p:cNvPr id="4" name="Google Shape;72;p14">
            <a:extLst>
              <a:ext uri="{FF2B5EF4-FFF2-40B4-BE49-F238E27FC236}">
                <a16:creationId xmlns:a16="http://schemas.microsoft.com/office/drawing/2014/main" id="{11226A51-24AE-93CF-0D36-23014576A62F}"/>
              </a:ext>
            </a:extLst>
          </p:cNvPr>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13.- Movimiento mediante Input </a:t>
            </a:r>
            <a:r>
              <a:rPr lang="es-ES" sz="3600" b="1" cap="none" dirty="0" err="1">
                <a:solidFill>
                  <a:schemeClr val="accent1"/>
                </a:solidFill>
                <a:latin typeface="Calibri" panose="020F0502020204030204" pitchFamily="34" charset="0"/>
                <a:cs typeface="Calibri" panose="020F0502020204030204" pitchFamily="34" charset="0"/>
              </a:rPr>
              <a:t>System</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a:extLst>
              <a:ext uri="{FF2B5EF4-FFF2-40B4-BE49-F238E27FC236}">
                <a16:creationId xmlns:a16="http://schemas.microsoft.com/office/drawing/2014/main" id="{68A29B7D-8942-9919-EC05-A853F6F7DE0C}"/>
              </a:ext>
            </a:extLst>
          </p:cNvPr>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rPr>
              <a:t>Detección de </a:t>
            </a:r>
            <a:r>
              <a:rPr lang="es-ES" sz="2400" b="1" dirty="0" err="1">
                <a:solidFill>
                  <a:schemeClr val="tx1"/>
                </a:solidFill>
                <a:latin typeface="Calibri" panose="020F0502020204030204" pitchFamily="34" charset="0"/>
                <a:cs typeface="Calibri" panose="020F0502020204030204" pitchFamily="34" charset="0"/>
              </a:rPr>
              <a:t>Actions</a:t>
            </a:r>
            <a:r>
              <a:rPr lang="es-ES" sz="2400" b="1" dirty="0">
                <a:solidFill>
                  <a:schemeClr val="tx1"/>
                </a:solidFill>
                <a:latin typeface="Calibri" panose="020F0502020204030204" pitchFamily="34" charset="0"/>
                <a:cs typeface="Calibri" panose="020F0502020204030204" pitchFamily="34" charset="0"/>
              </a:rPr>
              <a:t> y componente Player Input</a:t>
            </a: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Esta es la técnica extiende a la detección de </a:t>
            </a:r>
            <a:r>
              <a:rPr lang="es-ES" sz="2400" dirty="0" err="1">
                <a:solidFill>
                  <a:schemeClr val="tx1"/>
                </a:solidFill>
                <a:latin typeface="Calibri" panose="020F0502020204030204" pitchFamily="34" charset="0"/>
                <a:cs typeface="Calibri" panose="020F0502020204030204" pitchFamily="34" charset="0"/>
              </a:rPr>
              <a:t>Actions</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Permite tener métodos C# propios y conectarlos a las </a:t>
            </a:r>
            <a:r>
              <a:rPr lang="es-ES" sz="2400" dirty="0" err="1">
                <a:solidFill>
                  <a:schemeClr val="tx1"/>
                </a:solidFill>
                <a:latin typeface="Calibri" panose="020F0502020204030204" pitchFamily="34" charset="0"/>
                <a:cs typeface="Calibri" panose="020F0502020204030204" pitchFamily="34" charset="0"/>
              </a:rPr>
              <a:t>Actions</a:t>
            </a:r>
            <a:r>
              <a:rPr lang="es-ES" sz="2400" dirty="0">
                <a:solidFill>
                  <a:schemeClr val="tx1"/>
                </a:solidFill>
                <a:latin typeface="Calibri" panose="020F0502020204030204" pitchFamily="34" charset="0"/>
                <a:cs typeface="Calibri" panose="020F0502020204030204" pitchFamily="34" charset="0"/>
              </a:rPr>
              <a:t> configuradas de manera que se llama automáticamente a esos métodos cuando el usuario realice una </a:t>
            </a:r>
            <a:r>
              <a:rPr lang="es-ES" sz="2400" dirty="0" err="1">
                <a:solidFill>
                  <a:schemeClr val="tx1"/>
                </a:solidFill>
                <a:latin typeface="Calibri" panose="020F0502020204030204" pitchFamily="34" charset="0"/>
                <a:cs typeface="Calibri" panose="020F0502020204030204" pitchFamily="34" charset="0"/>
              </a:rPr>
              <a:t>Action</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El componente Player input es idóneo para juegos multijugador en local permitiendo crear instancias nuevas de un jugador al detectar un dispositivo nuevo.</a:t>
            </a:r>
          </a:p>
        </p:txBody>
      </p:sp>
      <p:pic>
        <p:nvPicPr>
          <p:cNvPr id="2" name="Picture 4" descr="Workflow overview - Using an Actions Asset and PlayerInput Component">
            <a:extLst>
              <a:ext uri="{FF2B5EF4-FFF2-40B4-BE49-F238E27FC236}">
                <a16:creationId xmlns:a16="http://schemas.microsoft.com/office/drawing/2014/main" id="{62447AD2-0E91-CAB4-3E9C-AF6A4C34D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9928" y="1844824"/>
            <a:ext cx="7392144" cy="1867286"/>
          </a:xfrm>
          <a:prstGeom prst="rect">
            <a:avLst/>
          </a:prstGeom>
          <a:noFill/>
          <a:ln w="5715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358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60BCD-ACAD-69F2-848F-C757C2B0E79D}"/>
            </a:ext>
          </a:extLst>
        </p:cNvPr>
        <p:cNvGrpSpPr/>
        <p:nvPr/>
      </p:nvGrpSpPr>
      <p:grpSpPr>
        <a:xfrm>
          <a:off x="0" y="0"/>
          <a:ext cx="0" cy="0"/>
          <a:chOff x="0" y="0"/>
          <a:chExt cx="0" cy="0"/>
        </a:xfrm>
      </p:grpSpPr>
      <p:sp>
        <p:nvSpPr>
          <p:cNvPr id="4" name="Google Shape;72;p14">
            <a:extLst>
              <a:ext uri="{FF2B5EF4-FFF2-40B4-BE49-F238E27FC236}">
                <a16:creationId xmlns:a16="http://schemas.microsoft.com/office/drawing/2014/main" id="{25C329DB-94A2-CF18-1739-3B0698439951}"/>
              </a:ext>
            </a:extLst>
          </p:cNvPr>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13.- Movimiento mediante Input </a:t>
            </a:r>
            <a:r>
              <a:rPr lang="es-ES" sz="3600" b="1" cap="none" dirty="0" err="1">
                <a:solidFill>
                  <a:schemeClr val="accent1"/>
                </a:solidFill>
                <a:latin typeface="Calibri" panose="020F0502020204030204" pitchFamily="34" charset="0"/>
                <a:cs typeface="Calibri" panose="020F0502020204030204" pitchFamily="34" charset="0"/>
              </a:rPr>
              <a:t>System</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a:extLst>
              <a:ext uri="{FF2B5EF4-FFF2-40B4-BE49-F238E27FC236}">
                <a16:creationId xmlns:a16="http://schemas.microsoft.com/office/drawing/2014/main" id="{72D8C62B-0E14-E9C0-2563-144FA32156ED}"/>
              </a:ext>
            </a:extLst>
          </p:cNvPr>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 continuación, se estudiará cómo utilizar la detección de </a:t>
            </a:r>
            <a:r>
              <a:rPr lang="es-ES" sz="2800" dirty="0" err="1">
                <a:solidFill>
                  <a:schemeClr val="tx1"/>
                </a:solidFill>
                <a:latin typeface="Calibri" panose="020F0502020204030204" pitchFamily="34" charset="0"/>
                <a:cs typeface="Calibri" panose="020F0502020204030204" pitchFamily="34" charset="0"/>
              </a:rPr>
              <a:t>Actions</a:t>
            </a:r>
            <a:r>
              <a:rPr lang="es-ES" sz="2800" dirty="0">
                <a:solidFill>
                  <a:schemeClr val="tx1"/>
                </a:solidFill>
                <a:latin typeface="Calibri" panose="020F0502020204030204" pitchFamily="34" charset="0"/>
                <a:cs typeface="Calibri" panose="020F0502020204030204" pitchFamily="34" charset="0"/>
              </a:rPr>
              <a:t> para manejar al personaje mediante movimiento físico de manera básica.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el </a:t>
            </a:r>
            <a:r>
              <a:rPr lang="es-ES" sz="2800" dirty="0">
                <a:solidFill>
                  <a:schemeClr val="tx1"/>
                </a:solidFill>
                <a:latin typeface="Calibri" panose="020F0502020204030204" pitchFamily="34" charset="0"/>
                <a:cs typeface="Calibri" panose="020F0502020204030204" pitchFamily="34" charset="0"/>
                <a:hlinkClick r:id="rId2"/>
              </a:rPr>
              <a:t>Input </a:t>
            </a:r>
            <a:r>
              <a:rPr lang="es-ES" sz="2800" dirty="0" err="1">
                <a:solidFill>
                  <a:schemeClr val="tx1"/>
                </a:solidFill>
                <a:latin typeface="Calibri" panose="020F0502020204030204" pitchFamily="34" charset="0"/>
                <a:cs typeface="Calibri" panose="020F0502020204030204" pitchFamily="34" charset="0"/>
                <a:hlinkClick r:id="rId2"/>
              </a:rPr>
              <a:t>System</a:t>
            </a:r>
            <a:r>
              <a:rPr lang="es-ES" sz="2800" dirty="0">
                <a:solidFill>
                  <a:schemeClr val="tx1"/>
                </a:solidFill>
                <a:latin typeface="Calibri" panose="020F0502020204030204" pitchFamily="34" charset="0"/>
                <a:cs typeface="Calibri" panose="020F0502020204030204" pitchFamily="34" charset="0"/>
                <a:hlinkClick r:id="rId2"/>
              </a:rPr>
              <a:t> </a:t>
            </a:r>
            <a:r>
              <a:rPr lang="es-ES" sz="2800" dirty="0" err="1">
                <a:solidFill>
                  <a:schemeClr val="tx1"/>
                </a:solidFill>
                <a:latin typeface="Calibri" panose="020F0502020204030204" pitchFamily="34" charset="0"/>
                <a:cs typeface="Calibri" panose="020F0502020204030204" pitchFamily="34" charset="0"/>
                <a:hlinkClick r:id="rId2"/>
              </a:rPr>
              <a:t>Tutorials</a:t>
            </a:r>
            <a:r>
              <a:rPr lang="es-ES" sz="2800" dirty="0">
                <a:solidFill>
                  <a:schemeClr val="tx1"/>
                </a:solidFill>
                <a:latin typeface="Calibri" panose="020F0502020204030204" pitchFamily="34" charset="0"/>
                <a:cs typeface="Calibri" panose="020F0502020204030204" pitchFamily="34" charset="0"/>
              </a:rPr>
              <a:t> (oficial de Unity) se explica el uso básico de la detección de </a:t>
            </a:r>
            <a:r>
              <a:rPr lang="es-ES" sz="2800" dirty="0" err="1">
                <a:solidFill>
                  <a:schemeClr val="tx1"/>
                </a:solidFill>
                <a:latin typeface="Calibri" panose="020F0502020204030204" pitchFamily="34" charset="0"/>
                <a:cs typeface="Calibri" panose="020F0502020204030204" pitchFamily="34" charset="0"/>
              </a:rPr>
              <a:t>Actions</a:t>
            </a:r>
            <a:r>
              <a:rPr lang="es-ES" sz="2800" dirty="0">
                <a:solidFill>
                  <a:schemeClr val="tx1"/>
                </a:solidFill>
                <a:latin typeface="Calibri" panose="020F0502020204030204" pitchFamily="34" charset="0"/>
                <a:cs typeface="Calibri" panose="020F0502020204030204" pitchFamily="34" charset="0"/>
              </a:rPr>
              <a:t> y se introduce también el componente Player.</a:t>
            </a:r>
          </a:p>
        </p:txBody>
      </p:sp>
      <p:pic>
        <p:nvPicPr>
          <p:cNvPr id="7" name="Imagen 6">
            <a:extLst>
              <a:ext uri="{FF2B5EF4-FFF2-40B4-BE49-F238E27FC236}">
                <a16:creationId xmlns:a16="http://schemas.microsoft.com/office/drawing/2014/main" id="{9D56BD78-BB12-8080-93ED-4FCD75E608EB}"/>
              </a:ext>
            </a:extLst>
          </p:cNvPr>
          <p:cNvPicPr>
            <a:picLocks noChangeAspect="1"/>
          </p:cNvPicPr>
          <p:nvPr/>
        </p:nvPicPr>
        <p:blipFill>
          <a:blip r:embed="rId3"/>
          <a:stretch>
            <a:fillRect/>
          </a:stretch>
        </p:blipFill>
        <p:spPr>
          <a:xfrm>
            <a:off x="3745377" y="2177191"/>
            <a:ext cx="4701245" cy="3251678"/>
          </a:xfrm>
          <a:prstGeom prst="rect">
            <a:avLst/>
          </a:prstGeom>
          <a:noFill/>
          <a:ln w="57150">
            <a:solidFill>
              <a:schemeClr val="accent2"/>
            </a:solidFill>
          </a:ln>
        </p:spPr>
      </p:pic>
    </p:spTree>
    <p:extLst>
      <p:ext uri="{BB962C8B-B14F-4D97-AF65-F5344CB8AC3E}">
        <p14:creationId xmlns:p14="http://schemas.microsoft.com/office/powerpoint/2010/main" val="17412246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F9C41-07F1-2DC8-55A5-8615D0B1D356}"/>
            </a:ext>
          </a:extLst>
        </p:cNvPr>
        <p:cNvGrpSpPr/>
        <p:nvPr/>
      </p:nvGrpSpPr>
      <p:grpSpPr>
        <a:xfrm>
          <a:off x="0" y="0"/>
          <a:ext cx="0" cy="0"/>
          <a:chOff x="0" y="0"/>
          <a:chExt cx="0" cy="0"/>
        </a:xfrm>
      </p:grpSpPr>
      <p:sp>
        <p:nvSpPr>
          <p:cNvPr id="4" name="Google Shape;72;p14">
            <a:extLst>
              <a:ext uri="{FF2B5EF4-FFF2-40B4-BE49-F238E27FC236}">
                <a16:creationId xmlns:a16="http://schemas.microsoft.com/office/drawing/2014/main" id="{1A56653A-1D52-BB38-7297-6B0B4143756E}"/>
              </a:ext>
            </a:extLst>
          </p:cNvPr>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13.- Movimiento mediante Input </a:t>
            </a:r>
            <a:r>
              <a:rPr lang="es-ES" sz="3600" b="1" cap="none" dirty="0" err="1">
                <a:solidFill>
                  <a:schemeClr val="accent1"/>
                </a:solidFill>
                <a:latin typeface="Calibri" panose="020F0502020204030204" pitchFamily="34" charset="0"/>
                <a:cs typeface="Calibri" panose="020F0502020204030204" pitchFamily="34" charset="0"/>
              </a:rPr>
              <a:t>System</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a:extLst>
              <a:ext uri="{FF2B5EF4-FFF2-40B4-BE49-F238E27FC236}">
                <a16:creationId xmlns:a16="http://schemas.microsoft.com/office/drawing/2014/main" id="{A5B02423-00FB-CC65-45FF-33A09438D186}"/>
              </a:ext>
            </a:extLst>
          </p:cNvPr>
          <p:cNvSpPr txBox="1">
            <a:spLocks/>
          </p:cNvSpPr>
          <p:nvPr/>
        </p:nvSpPr>
        <p:spPr>
          <a:xfrm>
            <a:off x="518643" y="1161922"/>
            <a:ext cx="6369445"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Para el ejemplo se usará como base una escena que además de los elementos por defecto contiene:</a:t>
            </a:r>
          </a:p>
          <a:p>
            <a:pPr lvl="1">
              <a:spcBef>
                <a:spcPts val="0"/>
              </a:spcBef>
              <a:spcAft>
                <a:spcPts val="0"/>
              </a:spcAft>
            </a:pPr>
            <a:r>
              <a:rPr lang="es-ES" sz="2200" dirty="0" err="1">
                <a:solidFill>
                  <a:schemeClr val="tx1"/>
                </a:solidFill>
                <a:latin typeface="Calibri" panose="020F0502020204030204" pitchFamily="34" charset="0"/>
                <a:cs typeface="Calibri" panose="020F0502020204030204" pitchFamily="34" charset="0"/>
              </a:rPr>
              <a:t>Canvas</a:t>
            </a:r>
            <a:r>
              <a:rPr lang="es-ES" sz="2200" dirty="0">
                <a:solidFill>
                  <a:schemeClr val="tx1"/>
                </a:solidFill>
                <a:latin typeface="Calibri" panose="020F0502020204030204" pitchFamily="34" charset="0"/>
                <a:cs typeface="Calibri" panose="020F0502020204030204" pitchFamily="34" charset="0"/>
              </a:rPr>
              <a:t> (desactivado con una imagen de pausa)</a:t>
            </a:r>
          </a:p>
          <a:p>
            <a:pPr lvl="1">
              <a:spcBef>
                <a:spcPts val="0"/>
              </a:spcBef>
              <a:spcAft>
                <a:spcPts val="0"/>
              </a:spcAft>
            </a:pPr>
            <a:r>
              <a:rPr lang="es-ES" sz="2200" dirty="0">
                <a:solidFill>
                  <a:schemeClr val="tx1"/>
                </a:solidFill>
                <a:latin typeface="Calibri" panose="020F0502020204030204" pitchFamily="34" charset="0"/>
                <a:cs typeface="Calibri" panose="020F0502020204030204" pitchFamily="34" charset="0"/>
              </a:rPr>
              <a:t>Plano con una imagen como material para poder apreciar el movimiento.</a:t>
            </a:r>
          </a:p>
          <a:p>
            <a:pPr lvl="1">
              <a:spcBef>
                <a:spcPts val="0"/>
              </a:spcBef>
              <a:spcAft>
                <a:spcPts val="0"/>
              </a:spcAft>
            </a:pPr>
            <a:r>
              <a:rPr lang="es-ES" sz="2200" dirty="0">
                <a:solidFill>
                  <a:schemeClr val="tx1"/>
                </a:solidFill>
                <a:latin typeface="Calibri" panose="020F0502020204030204" pitchFamily="34" charset="0"/>
                <a:cs typeface="Calibri" panose="020F0502020204030204" pitchFamily="34" charset="0"/>
              </a:rPr>
              <a:t>Cápsula a modo de jugador</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La cápsula tiene:</a:t>
            </a:r>
          </a:p>
          <a:p>
            <a:pPr lvl="1">
              <a:spcBef>
                <a:spcPts val="0"/>
              </a:spcBef>
              <a:spcAft>
                <a:spcPts val="0"/>
              </a:spcAft>
            </a:pPr>
            <a:r>
              <a:rPr lang="es-ES" sz="2200" dirty="0">
                <a:solidFill>
                  <a:schemeClr val="tx1"/>
                </a:solidFill>
                <a:latin typeface="Calibri" panose="020F0502020204030204" pitchFamily="34" charset="0"/>
                <a:cs typeface="Calibri" panose="020F0502020204030204" pitchFamily="34" charset="0"/>
              </a:rPr>
              <a:t>Un </a:t>
            </a:r>
            <a:r>
              <a:rPr lang="es-ES" sz="2200" dirty="0" err="1">
                <a:solidFill>
                  <a:schemeClr val="tx1"/>
                </a:solidFill>
                <a:latin typeface="Calibri" panose="020F0502020204030204" pitchFamily="34" charset="0"/>
                <a:cs typeface="Calibri" panose="020F0502020204030204" pitchFamily="34" charset="0"/>
              </a:rPr>
              <a:t>Rigidbody</a:t>
            </a:r>
            <a:r>
              <a:rPr lang="es-ES" sz="2200" dirty="0">
                <a:solidFill>
                  <a:schemeClr val="tx1"/>
                </a:solidFill>
                <a:latin typeface="Calibri" panose="020F0502020204030204" pitchFamily="34" charset="0"/>
                <a:cs typeface="Calibri" panose="020F0502020204030204" pitchFamily="34" charset="0"/>
              </a:rPr>
              <a:t> para poder aplicar salto (con la rotación en X y en Z congelada para que no vuelque).</a:t>
            </a:r>
          </a:p>
          <a:p>
            <a:pPr lvl="1">
              <a:spcBef>
                <a:spcPts val="0"/>
              </a:spcBef>
              <a:spcAft>
                <a:spcPts val="0"/>
              </a:spcAft>
            </a:pPr>
            <a:r>
              <a:rPr lang="es-ES" sz="2200" dirty="0">
                <a:solidFill>
                  <a:schemeClr val="tx1"/>
                </a:solidFill>
                <a:latin typeface="Calibri" panose="020F0502020204030204" pitchFamily="34" charset="0"/>
                <a:cs typeface="Calibri" panose="020F0502020204030204" pitchFamily="34" charset="0"/>
              </a:rPr>
              <a:t>Un cilindro como hijo para apreciar que rota al moverse la cámara.</a:t>
            </a:r>
          </a:p>
          <a:p>
            <a:pPr lvl="1">
              <a:spcBef>
                <a:spcPts val="0"/>
              </a:spcBef>
              <a:spcAft>
                <a:spcPts val="0"/>
              </a:spcAft>
            </a:pPr>
            <a:r>
              <a:rPr lang="es-ES" sz="2200" dirty="0">
                <a:solidFill>
                  <a:schemeClr val="tx1"/>
                </a:solidFill>
                <a:latin typeface="Calibri" panose="020F0502020204030204" pitchFamily="34" charset="0"/>
                <a:cs typeface="Calibri" panose="020F0502020204030204" pitchFamily="34" charset="0"/>
              </a:rPr>
              <a:t>La cámara principal como hija para que la siga al moverse.</a:t>
            </a:r>
          </a:p>
        </p:txBody>
      </p:sp>
      <p:pic>
        <p:nvPicPr>
          <p:cNvPr id="8" name="Imagen 7">
            <a:extLst>
              <a:ext uri="{FF2B5EF4-FFF2-40B4-BE49-F238E27FC236}">
                <a16:creationId xmlns:a16="http://schemas.microsoft.com/office/drawing/2014/main" id="{A8FCC695-5808-F70A-8FF4-3F3C434AAF51}"/>
              </a:ext>
            </a:extLst>
          </p:cNvPr>
          <p:cNvPicPr>
            <a:picLocks noChangeAspect="1"/>
          </p:cNvPicPr>
          <p:nvPr/>
        </p:nvPicPr>
        <p:blipFill>
          <a:blip r:embed="rId2"/>
          <a:stretch>
            <a:fillRect/>
          </a:stretch>
        </p:blipFill>
        <p:spPr>
          <a:xfrm>
            <a:off x="6972112" y="2132856"/>
            <a:ext cx="4701245" cy="3251678"/>
          </a:xfrm>
          <a:prstGeom prst="rect">
            <a:avLst/>
          </a:prstGeom>
          <a:noFill/>
          <a:ln w="57150">
            <a:solidFill>
              <a:schemeClr val="accent2"/>
            </a:solidFill>
          </a:ln>
        </p:spPr>
      </p:pic>
    </p:spTree>
    <p:extLst>
      <p:ext uri="{BB962C8B-B14F-4D97-AF65-F5344CB8AC3E}">
        <p14:creationId xmlns:p14="http://schemas.microsoft.com/office/powerpoint/2010/main" val="140806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DA12E-1636-3F1A-3F7F-75BA1B305A49}"/>
            </a:ext>
          </a:extLst>
        </p:cNvPr>
        <p:cNvGrpSpPr/>
        <p:nvPr/>
      </p:nvGrpSpPr>
      <p:grpSpPr>
        <a:xfrm>
          <a:off x="0" y="0"/>
          <a:ext cx="0" cy="0"/>
          <a:chOff x="0" y="0"/>
          <a:chExt cx="0" cy="0"/>
        </a:xfrm>
      </p:grpSpPr>
      <p:sp>
        <p:nvSpPr>
          <p:cNvPr id="4" name="Google Shape;72;p14">
            <a:extLst>
              <a:ext uri="{FF2B5EF4-FFF2-40B4-BE49-F238E27FC236}">
                <a16:creationId xmlns:a16="http://schemas.microsoft.com/office/drawing/2014/main" id="{3FECAFB3-01C8-9DC1-3B8A-12580D7F4EE6}"/>
              </a:ext>
            </a:extLst>
          </p:cNvPr>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13.- Movimiento mediante Input </a:t>
            </a:r>
            <a:r>
              <a:rPr lang="es-ES" sz="3600" b="1" cap="none" dirty="0" err="1">
                <a:solidFill>
                  <a:schemeClr val="accent1"/>
                </a:solidFill>
                <a:latin typeface="Calibri" panose="020F0502020204030204" pitchFamily="34" charset="0"/>
                <a:cs typeface="Calibri" panose="020F0502020204030204" pitchFamily="34" charset="0"/>
              </a:rPr>
              <a:t>System</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a:extLst>
              <a:ext uri="{FF2B5EF4-FFF2-40B4-BE49-F238E27FC236}">
                <a16:creationId xmlns:a16="http://schemas.microsoft.com/office/drawing/2014/main" id="{DD902812-BD4B-A528-EA03-A160738CD727}"/>
              </a:ext>
            </a:extLst>
          </p:cNvPr>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dirty="0">
                <a:solidFill>
                  <a:schemeClr val="tx1"/>
                </a:solidFill>
                <a:latin typeface="Calibri" panose="020F0502020204030204" pitchFamily="34" charset="0"/>
                <a:cs typeface="Calibri" panose="020F0502020204030204" pitchFamily="34" charset="0"/>
              </a:rPr>
              <a:t>El primer paso será configurar dos acciones nuevas en el Input </a:t>
            </a:r>
            <a:r>
              <a:rPr lang="es-ES" dirty="0" err="1">
                <a:solidFill>
                  <a:schemeClr val="tx1"/>
                </a:solidFill>
                <a:latin typeface="Calibri" panose="020F0502020204030204" pitchFamily="34" charset="0"/>
                <a:cs typeface="Calibri" panose="020F0502020204030204" pitchFamily="34" charset="0"/>
              </a:rPr>
              <a:t>System</a:t>
            </a:r>
            <a:r>
              <a:rPr lang="es-ES" dirty="0">
                <a:solidFill>
                  <a:schemeClr val="tx1"/>
                </a:solidFill>
                <a:latin typeface="Calibri" panose="020F0502020204030204" pitchFamily="34" charset="0"/>
                <a:cs typeface="Calibri" panose="020F0502020204030204" pitchFamily="34" charset="0"/>
              </a:rPr>
              <a:t> </a:t>
            </a:r>
            <a:r>
              <a:rPr lang="es-ES" dirty="0" err="1">
                <a:solidFill>
                  <a:schemeClr val="tx1"/>
                </a:solidFill>
                <a:latin typeface="Calibri" panose="020F0502020204030204" pitchFamily="34" charset="0"/>
                <a:cs typeface="Calibri" panose="020F0502020204030204" pitchFamily="34" charset="0"/>
              </a:rPr>
              <a:t>Package</a:t>
            </a:r>
            <a:r>
              <a:rPr lang="es-ES" dirty="0">
                <a:solidFill>
                  <a:schemeClr val="tx1"/>
                </a:solidFill>
                <a:latin typeface="Calibri" panose="020F0502020204030204" pitchFamily="34" charset="0"/>
                <a:cs typeface="Calibri" panose="020F0502020204030204" pitchFamily="34" charset="0"/>
              </a:rPr>
              <a:t>, tanto en el </a:t>
            </a:r>
            <a:r>
              <a:rPr lang="es-ES" dirty="0" err="1">
                <a:solidFill>
                  <a:schemeClr val="tx1"/>
                </a:solidFill>
                <a:latin typeface="Calibri" panose="020F0502020204030204" pitchFamily="34" charset="0"/>
                <a:cs typeface="Calibri" panose="020F0502020204030204" pitchFamily="34" charset="0"/>
              </a:rPr>
              <a:t>Action</a:t>
            </a:r>
            <a:r>
              <a:rPr lang="es-ES" dirty="0">
                <a:solidFill>
                  <a:schemeClr val="tx1"/>
                </a:solidFill>
                <a:latin typeface="Calibri" panose="020F0502020204030204" pitchFamily="34" charset="0"/>
                <a:cs typeface="Calibri" panose="020F0502020204030204" pitchFamily="34" charset="0"/>
              </a:rPr>
              <a:t> </a:t>
            </a:r>
            <a:r>
              <a:rPr lang="es-ES" dirty="0" err="1">
                <a:solidFill>
                  <a:schemeClr val="tx1"/>
                </a:solidFill>
                <a:latin typeface="Calibri" panose="020F0502020204030204" pitchFamily="34" charset="0"/>
                <a:cs typeface="Calibri" panose="020F0502020204030204" pitchFamily="34" charset="0"/>
              </a:rPr>
              <a:t>Map</a:t>
            </a:r>
            <a:r>
              <a:rPr lang="es-ES" dirty="0">
                <a:solidFill>
                  <a:schemeClr val="tx1"/>
                </a:solidFill>
                <a:latin typeface="Calibri" panose="020F0502020204030204" pitchFamily="34" charset="0"/>
                <a:cs typeface="Calibri" panose="020F0502020204030204" pitchFamily="34" charset="0"/>
              </a:rPr>
              <a:t> </a:t>
            </a:r>
            <a:r>
              <a:rPr lang="es-ES" b="1" dirty="0">
                <a:solidFill>
                  <a:schemeClr val="tx1"/>
                </a:solidFill>
                <a:latin typeface="Calibri" panose="020F0502020204030204" pitchFamily="34" charset="0"/>
                <a:cs typeface="Calibri" panose="020F0502020204030204" pitchFamily="34" charset="0"/>
              </a:rPr>
              <a:t>Player</a:t>
            </a:r>
            <a:r>
              <a:rPr lang="es-ES" dirty="0">
                <a:solidFill>
                  <a:schemeClr val="tx1"/>
                </a:solidFill>
                <a:latin typeface="Calibri" panose="020F0502020204030204" pitchFamily="34" charset="0"/>
                <a:cs typeface="Calibri" panose="020F0502020204030204" pitchFamily="34" charset="0"/>
              </a:rPr>
              <a:t> como en el </a:t>
            </a:r>
            <a:r>
              <a:rPr lang="es-ES" dirty="0" err="1">
                <a:solidFill>
                  <a:schemeClr val="tx1"/>
                </a:solidFill>
                <a:latin typeface="Calibri" panose="020F0502020204030204" pitchFamily="34" charset="0"/>
                <a:cs typeface="Calibri" panose="020F0502020204030204" pitchFamily="34" charset="0"/>
              </a:rPr>
              <a:t>Action</a:t>
            </a:r>
            <a:r>
              <a:rPr lang="es-ES" dirty="0">
                <a:solidFill>
                  <a:schemeClr val="tx1"/>
                </a:solidFill>
                <a:latin typeface="Calibri" panose="020F0502020204030204" pitchFamily="34" charset="0"/>
                <a:cs typeface="Calibri" panose="020F0502020204030204" pitchFamily="34" charset="0"/>
              </a:rPr>
              <a:t> </a:t>
            </a:r>
            <a:r>
              <a:rPr lang="es-ES" dirty="0" err="1">
                <a:solidFill>
                  <a:schemeClr val="tx1"/>
                </a:solidFill>
                <a:latin typeface="Calibri" panose="020F0502020204030204" pitchFamily="34" charset="0"/>
                <a:cs typeface="Calibri" panose="020F0502020204030204" pitchFamily="34" charset="0"/>
              </a:rPr>
              <a:t>Map</a:t>
            </a:r>
            <a:r>
              <a:rPr lang="es-ES" dirty="0">
                <a:solidFill>
                  <a:schemeClr val="tx1"/>
                </a:solidFill>
                <a:latin typeface="Calibri" panose="020F0502020204030204" pitchFamily="34" charset="0"/>
                <a:cs typeface="Calibri" panose="020F0502020204030204" pitchFamily="34" charset="0"/>
              </a:rPr>
              <a:t> </a:t>
            </a:r>
            <a:r>
              <a:rPr lang="es-ES" b="1" dirty="0">
                <a:solidFill>
                  <a:schemeClr val="tx1"/>
                </a:solidFill>
                <a:latin typeface="Calibri" panose="020F0502020204030204" pitchFamily="34" charset="0"/>
                <a:cs typeface="Calibri" panose="020F0502020204030204" pitchFamily="34" charset="0"/>
              </a:rPr>
              <a:t>UI</a:t>
            </a:r>
            <a:r>
              <a:rPr lang="es-ES" dirty="0">
                <a:solidFill>
                  <a:schemeClr val="tx1"/>
                </a:solidFill>
                <a:latin typeface="Calibri" panose="020F0502020204030204" pitchFamily="34" charset="0"/>
                <a:cs typeface="Calibri" panose="020F0502020204030204" pitchFamily="34" charset="0"/>
              </a:rPr>
              <a:t>, las dos se llamarán </a:t>
            </a:r>
            <a:r>
              <a:rPr lang="es-ES" b="1" dirty="0">
                <a:solidFill>
                  <a:schemeClr val="tx1"/>
                </a:solidFill>
                <a:latin typeface="Calibri" panose="020F0502020204030204" pitchFamily="34" charset="0"/>
                <a:cs typeface="Calibri" panose="020F0502020204030204" pitchFamily="34" charset="0"/>
              </a:rPr>
              <a:t>Pause</a:t>
            </a:r>
            <a:r>
              <a:rPr lang="es-ES"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dirty="0">
                <a:solidFill>
                  <a:schemeClr val="tx1"/>
                </a:solidFill>
                <a:latin typeface="Calibri" panose="020F0502020204030204" pitchFamily="34" charset="0"/>
                <a:cs typeface="Calibri" panose="020F0502020204030204" pitchFamily="34" charset="0"/>
              </a:rPr>
              <a:t>A las dos acciones nuevas se le añadirán dos </a:t>
            </a:r>
            <a:r>
              <a:rPr lang="es-ES" b="1" dirty="0" err="1">
                <a:solidFill>
                  <a:schemeClr val="tx1"/>
                </a:solidFill>
                <a:latin typeface="Calibri" panose="020F0502020204030204" pitchFamily="34" charset="0"/>
                <a:cs typeface="Calibri" panose="020F0502020204030204" pitchFamily="34" charset="0"/>
              </a:rPr>
              <a:t>Bindings</a:t>
            </a:r>
            <a:r>
              <a:rPr lang="es-ES" dirty="0">
                <a:solidFill>
                  <a:schemeClr val="tx1"/>
                </a:solidFill>
                <a:latin typeface="Calibri" panose="020F0502020204030204" pitchFamily="34" charset="0"/>
                <a:cs typeface="Calibri" panose="020F0502020204030204" pitchFamily="34" charset="0"/>
              </a:rPr>
              <a:t> para poder usar tanto el teclado como el </a:t>
            </a:r>
            <a:r>
              <a:rPr lang="es-ES" dirty="0" err="1">
                <a:solidFill>
                  <a:schemeClr val="tx1"/>
                </a:solidFill>
                <a:latin typeface="Calibri" panose="020F0502020204030204" pitchFamily="34" charset="0"/>
                <a:cs typeface="Calibri" panose="020F0502020204030204" pitchFamily="34" charset="0"/>
              </a:rPr>
              <a:t>gamepad</a:t>
            </a:r>
            <a:r>
              <a:rPr lang="es-ES"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1800" dirty="0">
                <a:solidFill>
                  <a:schemeClr val="tx1"/>
                </a:solidFill>
                <a:latin typeface="Calibri" panose="020F0502020204030204" pitchFamily="34" charset="0"/>
                <a:cs typeface="Calibri" panose="020F0502020204030204" pitchFamily="34" charset="0"/>
              </a:rPr>
              <a:t>Tecla </a:t>
            </a:r>
            <a:r>
              <a:rPr lang="es-ES" sz="1800" dirty="0" err="1">
                <a:solidFill>
                  <a:schemeClr val="tx1"/>
                </a:solidFill>
                <a:latin typeface="Calibri" panose="020F0502020204030204" pitchFamily="34" charset="0"/>
                <a:cs typeface="Calibri" panose="020F0502020204030204" pitchFamily="34" charset="0"/>
              </a:rPr>
              <a:t>Enter</a:t>
            </a:r>
            <a:r>
              <a:rPr lang="es-ES" sz="18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1800" dirty="0">
                <a:solidFill>
                  <a:schemeClr val="tx1"/>
                </a:solidFill>
                <a:latin typeface="Calibri" panose="020F0502020204030204" pitchFamily="34" charset="0"/>
                <a:cs typeface="Calibri" panose="020F0502020204030204" pitchFamily="34" charset="0"/>
              </a:rPr>
              <a:t>Botón </a:t>
            </a:r>
            <a:r>
              <a:rPr lang="es-ES" sz="1800" dirty="0" err="1">
                <a:solidFill>
                  <a:schemeClr val="tx1"/>
                </a:solidFill>
                <a:latin typeface="Calibri" panose="020F0502020204030204" pitchFamily="34" charset="0"/>
                <a:cs typeface="Calibri" panose="020F0502020204030204" pitchFamily="34" charset="0"/>
              </a:rPr>
              <a:t>Start</a:t>
            </a:r>
            <a:r>
              <a:rPr lang="es-ES" sz="1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r>
              <a:rPr lang="es-ES" dirty="0">
                <a:solidFill>
                  <a:schemeClr val="tx1"/>
                </a:solidFill>
                <a:latin typeface="Calibri" panose="020F0502020204030204" pitchFamily="34" charset="0"/>
                <a:cs typeface="Calibri" panose="020F0502020204030204" pitchFamily="34" charset="0"/>
              </a:rPr>
              <a:t>Para realizar el </a:t>
            </a:r>
            <a:r>
              <a:rPr lang="es-ES" dirty="0" err="1">
                <a:solidFill>
                  <a:schemeClr val="tx1"/>
                </a:solidFill>
                <a:latin typeface="Calibri" panose="020F0502020204030204" pitchFamily="34" charset="0"/>
                <a:cs typeface="Calibri" panose="020F0502020204030204" pitchFamily="34" charset="0"/>
              </a:rPr>
              <a:t>Binding</a:t>
            </a:r>
            <a:r>
              <a:rPr lang="es-ES" dirty="0">
                <a:solidFill>
                  <a:schemeClr val="tx1"/>
                </a:solidFill>
                <a:latin typeface="Calibri" panose="020F0502020204030204" pitchFamily="34" charset="0"/>
                <a:cs typeface="Calibri" panose="020F0502020204030204" pitchFamily="34" charset="0"/>
              </a:rPr>
              <a:t> se puede pulsar en la casilla de </a:t>
            </a:r>
            <a:r>
              <a:rPr lang="es-ES" b="1" dirty="0" err="1">
                <a:solidFill>
                  <a:schemeClr val="tx1"/>
                </a:solidFill>
                <a:latin typeface="Calibri" panose="020F0502020204030204" pitchFamily="34" charset="0"/>
                <a:cs typeface="Calibri" panose="020F0502020204030204" pitchFamily="34" charset="0"/>
              </a:rPr>
              <a:t>Path</a:t>
            </a:r>
            <a:r>
              <a:rPr lang="es-ES" dirty="0">
                <a:solidFill>
                  <a:schemeClr val="tx1"/>
                </a:solidFill>
                <a:latin typeface="Calibri" panose="020F0502020204030204" pitchFamily="34" charset="0"/>
                <a:cs typeface="Calibri" panose="020F0502020204030204" pitchFamily="34" charset="0"/>
              </a:rPr>
              <a:t> y una de las siguientes </a:t>
            </a:r>
            <a:r>
              <a:rPr lang="es-ES" dirty="0" err="1">
                <a:solidFill>
                  <a:schemeClr val="tx1"/>
                </a:solidFill>
                <a:latin typeface="Calibri" panose="020F0502020204030204" pitchFamily="34" charset="0"/>
                <a:cs typeface="Calibri" panose="020F0502020204030204" pitchFamily="34" charset="0"/>
              </a:rPr>
              <a:t>opcions</a:t>
            </a:r>
            <a:r>
              <a:rPr lang="es-ES"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1800" dirty="0">
                <a:solidFill>
                  <a:schemeClr val="tx1"/>
                </a:solidFill>
                <a:latin typeface="Calibri" panose="020F0502020204030204" pitchFamily="34" charset="0"/>
                <a:cs typeface="Calibri" panose="020F0502020204030204" pitchFamily="34" charset="0"/>
              </a:rPr>
              <a:t>Buscar en la lista directamente</a:t>
            </a:r>
          </a:p>
          <a:p>
            <a:pPr lvl="1">
              <a:spcBef>
                <a:spcPts val="0"/>
              </a:spcBef>
              <a:spcAft>
                <a:spcPts val="0"/>
              </a:spcAft>
            </a:pPr>
            <a:r>
              <a:rPr lang="es-ES" sz="1800" dirty="0">
                <a:solidFill>
                  <a:schemeClr val="tx1"/>
                </a:solidFill>
                <a:latin typeface="Calibri" panose="020F0502020204030204" pitchFamily="34" charset="0"/>
                <a:cs typeface="Calibri" panose="020F0502020204030204" pitchFamily="34" charset="0"/>
              </a:rPr>
              <a:t>Pulsar en la casilla de </a:t>
            </a:r>
            <a:r>
              <a:rPr lang="es-ES" sz="1800" b="1" dirty="0" err="1">
                <a:solidFill>
                  <a:schemeClr val="tx1"/>
                </a:solidFill>
                <a:latin typeface="Calibri" panose="020F0502020204030204" pitchFamily="34" charset="0"/>
                <a:cs typeface="Calibri" panose="020F0502020204030204" pitchFamily="34" charset="0"/>
              </a:rPr>
              <a:t>Path</a:t>
            </a:r>
            <a:r>
              <a:rPr lang="es-ES" sz="1800" dirty="0">
                <a:solidFill>
                  <a:schemeClr val="tx1"/>
                </a:solidFill>
                <a:latin typeface="Calibri" panose="020F0502020204030204" pitchFamily="34" charset="0"/>
                <a:cs typeface="Calibri" panose="020F0502020204030204" pitchFamily="34" charset="0"/>
              </a:rPr>
              <a:t>, luego en el botón </a:t>
            </a:r>
            <a:r>
              <a:rPr lang="es-ES" sz="1800" b="1" dirty="0">
                <a:solidFill>
                  <a:schemeClr val="tx1"/>
                </a:solidFill>
                <a:latin typeface="Calibri" panose="020F0502020204030204" pitchFamily="34" charset="0"/>
                <a:cs typeface="Calibri" panose="020F0502020204030204" pitchFamily="34" charset="0"/>
              </a:rPr>
              <a:t>Listen</a:t>
            </a:r>
            <a:r>
              <a:rPr lang="es-ES" sz="1800" dirty="0">
                <a:solidFill>
                  <a:schemeClr val="tx1"/>
                </a:solidFill>
                <a:latin typeface="Calibri" panose="020F0502020204030204" pitchFamily="34" charset="0"/>
                <a:cs typeface="Calibri" panose="020F0502020204030204" pitchFamily="34" charset="0"/>
              </a:rPr>
              <a:t> y seleccionar la opción que reconozca Unity.</a:t>
            </a:r>
          </a:p>
          <a:p>
            <a:pPr lvl="1">
              <a:spcBef>
                <a:spcPts val="0"/>
              </a:spcBef>
              <a:spcAft>
                <a:spcPts val="0"/>
              </a:spcAft>
            </a:pPr>
            <a:endParaRPr lang="es-ES" sz="1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dirty="0">
                <a:solidFill>
                  <a:schemeClr val="tx1"/>
                </a:solidFill>
                <a:latin typeface="Calibri" panose="020F0502020204030204" pitchFamily="34" charset="0"/>
                <a:cs typeface="Calibri" panose="020F0502020204030204" pitchFamily="34" charset="0"/>
              </a:rPr>
              <a:t>Es muy importante que cada </a:t>
            </a:r>
            <a:r>
              <a:rPr lang="es-ES" dirty="0" err="1">
                <a:solidFill>
                  <a:schemeClr val="tx1"/>
                </a:solidFill>
                <a:latin typeface="Calibri" panose="020F0502020204030204" pitchFamily="34" charset="0"/>
                <a:cs typeface="Calibri" panose="020F0502020204030204" pitchFamily="34" charset="0"/>
              </a:rPr>
              <a:t>Binding</a:t>
            </a:r>
            <a:r>
              <a:rPr lang="es-ES" dirty="0">
                <a:solidFill>
                  <a:schemeClr val="tx1"/>
                </a:solidFill>
                <a:latin typeface="Calibri" panose="020F0502020204030204" pitchFamily="34" charset="0"/>
                <a:cs typeface="Calibri" panose="020F0502020204030204" pitchFamily="34" charset="0"/>
              </a:rPr>
              <a:t> tenga marcada su opción correcta </a:t>
            </a:r>
            <a:r>
              <a:rPr lang="es-ES" b="1" dirty="0" err="1">
                <a:solidFill>
                  <a:schemeClr val="tx1"/>
                </a:solidFill>
                <a:latin typeface="Calibri" panose="020F0502020204030204" pitchFamily="34" charset="0"/>
                <a:cs typeface="Calibri" panose="020F0502020204030204" pitchFamily="34" charset="0"/>
              </a:rPr>
              <a:t>Keyboard&amp;Mouse</a:t>
            </a:r>
            <a:r>
              <a:rPr lang="es-ES" dirty="0">
                <a:solidFill>
                  <a:schemeClr val="tx1"/>
                </a:solidFill>
                <a:latin typeface="Calibri" panose="020F0502020204030204" pitchFamily="34" charset="0"/>
                <a:cs typeface="Calibri" panose="020F0502020204030204" pitchFamily="34" charset="0"/>
              </a:rPr>
              <a:t> o </a:t>
            </a:r>
            <a:r>
              <a:rPr lang="es-ES" b="1" dirty="0" err="1">
                <a:solidFill>
                  <a:schemeClr val="tx1"/>
                </a:solidFill>
                <a:latin typeface="Calibri" panose="020F0502020204030204" pitchFamily="34" charset="0"/>
                <a:cs typeface="Calibri" panose="020F0502020204030204" pitchFamily="34" charset="0"/>
              </a:rPr>
              <a:t>Gamepad</a:t>
            </a:r>
            <a:r>
              <a:rPr lang="es-ES" dirty="0">
                <a:solidFill>
                  <a:schemeClr val="tx1"/>
                </a:solidFill>
                <a:latin typeface="Calibri" panose="020F0502020204030204" pitchFamily="34" charset="0"/>
                <a:cs typeface="Calibri" panose="020F0502020204030204" pitchFamily="34" charset="0"/>
              </a:rPr>
              <a:t>.</a:t>
            </a:r>
          </a:p>
        </p:txBody>
      </p:sp>
      <p:pic>
        <p:nvPicPr>
          <p:cNvPr id="9" name="Imagen 8">
            <a:extLst>
              <a:ext uri="{FF2B5EF4-FFF2-40B4-BE49-F238E27FC236}">
                <a16:creationId xmlns:a16="http://schemas.microsoft.com/office/drawing/2014/main" id="{409EB48B-E5D9-AD67-D673-5213891DBF65}"/>
              </a:ext>
            </a:extLst>
          </p:cNvPr>
          <p:cNvPicPr>
            <a:picLocks noChangeAspect="1"/>
          </p:cNvPicPr>
          <p:nvPr/>
        </p:nvPicPr>
        <p:blipFill>
          <a:blip r:embed="rId2"/>
          <a:srcRect b="37974"/>
          <a:stretch>
            <a:fillRect/>
          </a:stretch>
        </p:blipFill>
        <p:spPr>
          <a:xfrm>
            <a:off x="1559496" y="4517794"/>
            <a:ext cx="4263938" cy="2028663"/>
          </a:xfrm>
          <a:prstGeom prst="rect">
            <a:avLst/>
          </a:prstGeom>
          <a:noFill/>
          <a:ln w="57150">
            <a:solidFill>
              <a:schemeClr val="accent2"/>
            </a:solidFill>
          </a:ln>
        </p:spPr>
      </p:pic>
      <p:pic>
        <p:nvPicPr>
          <p:cNvPr id="11" name="Imagen 10">
            <a:extLst>
              <a:ext uri="{FF2B5EF4-FFF2-40B4-BE49-F238E27FC236}">
                <a16:creationId xmlns:a16="http://schemas.microsoft.com/office/drawing/2014/main" id="{93B537B5-67E4-4CB4-C596-5EF9563DC5B1}"/>
              </a:ext>
            </a:extLst>
          </p:cNvPr>
          <p:cNvPicPr>
            <a:picLocks noChangeAspect="1"/>
          </p:cNvPicPr>
          <p:nvPr/>
        </p:nvPicPr>
        <p:blipFill>
          <a:blip r:embed="rId3"/>
          <a:srcRect b="37974"/>
          <a:stretch>
            <a:fillRect/>
          </a:stretch>
        </p:blipFill>
        <p:spPr>
          <a:xfrm>
            <a:off x="6368569" y="4517793"/>
            <a:ext cx="4263935" cy="2028663"/>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85DAEE9A-9911-45D3-47B7-A5E9C6E0C393}"/>
              </a:ext>
            </a:extLst>
          </p:cNvPr>
          <p:cNvCxnSpPr>
            <a:cxnSpLocks/>
          </p:cNvCxnSpPr>
          <p:nvPr/>
        </p:nvCxnSpPr>
        <p:spPr>
          <a:xfrm>
            <a:off x="1166170" y="4702976"/>
            <a:ext cx="432048" cy="36004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FFBA6DB7-14DF-73CC-6A19-D2060DE07207}"/>
              </a:ext>
            </a:extLst>
          </p:cNvPr>
          <p:cNvCxnSpPr>
            <a:cxnSpLocks/>
          </p:cNvCxnSpPr>
          <p:nvPr/>
        </p:nvCxnSpPr>
        <p:spPr>
          <a:xfrm flipV="1">
            <a:off x="1163434" y="5201526"/>
            <a:ext cx="432048" cy="374932"/>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Conector recto de flecha 15">
            <a:extLst>
              <a:ext uri="{FF2B5EF4-FFF2-40B4-BE49-F238E27FC236}">
                <a16:creationId xmlns:a16="http://schemas.microsoft.com/office/drawing/2014/main" id="{48E37B0A-E1F1-44B5-919B-8246711ED78F}"/>
              </a:ext>
            </a:extLst>
          </p:cNvPr>
          <p:cNvCxnSpPr>
            <a:cxnSpLocks/>
          </p:cNvCxnSpPr>
          <p:nvPr/>
        </p:nvCxnSpPr>
        <p:spPr>
          <a:xfrm flipV="1">
            <a:off x="2285652" y="6052195"/>
            <a:ext cx="432048" cy="374932"/>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de flecha 16">
            <a:extLst>
              <a:ext uri="{FF2B5EF4-FFF2-40B4-BE49-F238E27FC236}">
                <a16:creationId xmlns:a16="http://schemas.microsoft.com/office/drawing/2014/main" id="{D407651D-5049-2786-C495-10C658682922}"/>
              </a:ext>
            </a:extLst>
          </p:cNvPr>
          <p:cNvCxnSpPr>
            <a:cxnSpLocks/>
          </p:cNvCxnSpPr>
          <p:nvPr/>
        </p:nvCxnSpPr>
        <p:spPr>
          <a:xfrm flipH="1">
            <a:off x="5142245" y="5179359"/>
            <a:ext cx="456381"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 name="Conector recto de flecha 18">
            <a:extLst>
              <a:ext uri="{FF2B5EF4-FFF2-40B4-BE49-F238E27FC236}">
                <a16:creationId xmlns:a16="http://schemas.microsoft.com/office/drawing/2014/main" id="{96649843-CD00-3977-1E4A-B714D3CC0AF5}"/>
              </a:ext>
            </a:extLst>
          </p:cNvPr>
          <p:cNvCxnSpPr>
            <a:cxnSpLocks/>
          </p:cNvCxnSpPr>
          <p:nvPr/>
        </p:nvCxnSpPr>
        <p:spPr>
          <a:xfrm flipH="1">
            <a:off x="5150558" y="5376093"/>
            <a:ext cx="456381"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Conector recto de flecha 19">
            <a:extLst>
              <a:ext uri="{FF2B5EF4-FFF2-40B4-BE49-F238E27FC236}">
                <a16:creationId xmlns:a16="http://schemas.microsoft.com/office/drawing/2014/main" id="{222138DF-B9EF-9FD2-919D-B146EDD0F7D3}"/>
              </a:ext>
            </a:extLst>
          </p:cNvPr>
          <p:cNvCxnSpPr>
            <a:cxnSpLocks/>
          </p:cNvCxnSpPr>
          <p:nvPr/>
        </p:nvCxnSpPr>
        <p:spPr>
          <a:xfrm flipV="1">
            <a:off x="7086356" y="6171524"/>
            <a:ext cx="432048" cy="374932"/>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Conector recto de flecha 20">
            <a:extLst>
              <a:ext uri="{FF2B5EF4-FFF2-40B4-BE49-F238E27FC236}">
                <a16:creationId xmlns:a16="http://schemas.microsoft.com/office/drawing/2014/main" id="{98ACA470-6E58-9748-3778-C5D4599CF940}"/>
              </a:ext>
            </a:extLst>
          </p:cNvPr>
          <p:cNvCxnSpPr>
            <a:cxnSpLocks/>
          </p:cNvCxnSpPr>
          <p:nvPr/>
        </p:nvCxnSpPr>
        <p:spPr>
          <a:xfrm flipH="1">
            <a:off x="9942949" y="5179359"/>
            <a:ext cx="456381"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2" name="Conector recto de flecha 21">
            <a:extLst>
              <a:ext uri="{FF2B5EF4-FFF2-40B4-BE49-F238E27FC236}">
                <a16:creationId xmlns:a16="http://schemas.microsoft.com/office/drawing/2014/main" id="{0441CBC8-F7DE-D137-518D-E45401887867}"/>
              </a:ext>
            </a:extLst>
          </p:cNvPr>
          <p:cNvCxnSpPr>
            <a:cxnSpLocks/>
          </p:cNvCxnSpPr>
          <p:nvPr/>
        </p:nvCxnSpPr>
        <p:spPr>
          <a:xfrm flipH="1">
            <a:off x="9951262" y="5558973"/>
            <a:ext cx="456381"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3" name="Conector recto de flecha 22">
            <a:extLst>
              <a:ext uri="{FF2B5EF4-FFF2-40B4-BE49-F238E27FC236}">
                <a16:creationId xmlns:a16="http://schemas.microsoft.com/office/drawing/2014/main" id="{C6452610-24C5-D4DA-D161-70D97C433D2F}"/>
              </a:ext>
            </a:extLst>
          </p:cNvPr>
          <p:cNvCxnSpPr>
            <a:cxnSpLocks/>
          </p:cNvCxnSpPr>
          <p:nvPr/>
        </p:nvCxnSpPr>
        <p:spPr>
          <a:xfrm flipH="1">
            <a:off x="7759473" y="5669809"/>
            <a:ext cx="392735" cy="271729"/>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Conector recto de flecha 24">
            <a:extLst>
              <a:ext uri="{FF2B5EF4-FFF2-40B4-BE49-F238E27FC236}">
                <a16:creationId xmlns:a16="http://schemas.microsoft.com/office/drawing/2014/main" id="{EC782565-FC1C-9499-AFD9-63A431A4BAA8}"/>
              </a:ext>
            </a:extLst>
          </p:cNvPr>
          <p:cNvCxnSpPr>
            <a:cxnSpLocks/>
          </p:cNvCxnSpPr>
          <p:nvPr/>
        </p:nvCxnSpPr>
        <p:spPr>
          <a:xfrm flipH="1">
            <a:off x="2959261" y="5669808"/>
            <a:ext cx="392735" cy="271729"/>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065909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BA6D0-F66E-7484-407D-1D1A03550751}"/>
            </a:ext>
          </a:extLst>
        </p:cNvPr>
        <p:cNvGrpSpPr/>
        <p:nvPr/>
      </p:nvGrpSpPr>
      <p:grpSpPr>
        <a:xfrm>
          <a:off x="0" y="0"/>
          <a:ext cx="0" cy="0"/>
          <a:chOff x="0" y="0"/>
          <a:chExt cx="0" cy="0"/>
        </a:xfrm>
      </p:grpSpPr>
      <p:sp>
        <p:nvSpPr>
          <p:cNvPr id="4" name="Google Shape;72;p14">
            <a:extLst>
              <a:ext uri="{FF2B5EF4-FFF2-40B4-BE49-F238E27FC236}">
                <a16:creationId xmlns:a16="http://schemas.microsoft.com/office/drawing/2014/main" id="{76A64601-ACB0-130D-ADF4-81070CDD1C92}"/>
              </a:ext>
            </a:extLst>
          </p:cNvPr>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13.- Movimiento mediante Input </a:t>
            </a:r>
            <a:r>
              <a:rPr lang="es-ES" sz="3600" b="1" cap="none" dirty="0" err="1">
                <a:solidFill>
                  <a:schemeClr val="accent1"/>
                </a:solidFill>
                <a:latin typeface="Calibri" panose="020F0502020204030204" pitchFamily="34" charset="0"/>
                <a:cs typeface="Calibri" panose="020F0502020204030204" pitchFamily="34" charset="0"/>
              </a:rPr>
              <a:t>System</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a:extLst>
              <a:ext uri="{FF2B5EF4-FFF2-40B4-BE49-F238E27FC236}">
                <a16:creationId xmlns:a16="http://schemas.microsoft.com/office/drawing/2014/main" id="{CE4B9220-673F-D157-6130-CCF69246823B}"/>
              </a:ext>
            </a:extLst>
          </p:cNvPr>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El siguiente paso es crear un script que se llamará </a:t>
            </a:r>
            <a:r>
              <a:rPr lang="es-ES" sz="2400" b="1" dirty="0" err="1">
                <a:solidFill>
                  <a:schemeClr val="tx1"/>
                </a:solidFill>
                <a:latin typeface="Calibri" panose="020F0502020204030204" pitchFamily="34" charset="0"/>
                <a:cs typeface="Calibri" panose="020F0502020204030204" pitchFamily="34" charset="0"/>
              </a:rPr>
              <a:t>Movement</a:t>
            </a:r>
            <a:r>
              <a:rPr lang="es-ES" sz="2400" dirty="0">
                <a:solidFill>
                  <a:schemeClr val="tx1"/>
                </a:solidFill>
                <a:latin typeface="Calibri" panose="020F0502020204030204" pitchFamily="34" charset="0"/>
                <a:cs typeface="Calibri" panose="020F0502020204030204" pitchFamily="34" charset="0"/>
              </a:rPr>
              <a:t> que se añadirá a la Cápsula (jugador) con toda la lógica de movimiento.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Como se ha estudiado anteriormente todo movimiento físico se debe realizar en el método </a:t>
            </a:r>
            <a:r>
              <a:rPr lang="es-ES" sz="2400" dirty="0" err="1">
                <a:solidFill>
                  <a:schemeClr val="tx1"/>
                </a:solidFill>
                <a:latin typeface="Calibri" panose="020F0502020204030204" pitchFamily="34" charset="0"/>
                <a:cs typeface="Calibri" panose="020F0502020204030204" pitchFamily="34" charset="0"/>
              </a:rPr>
              <a:t>FixedUpdate</a:t>
            </a:r>
            <a:r>
              <a:rPr lang="es-ES" sz="2400" dirty="0">
                <a:solidFill>
                  <a:schemeClr val="tx1"/>
                </a:solidFill>
                <a:latin typeface="Calibri" panose="020F0502020204030204" pitchFamily="34" charset="0"/>
                <a:cs typeface="Calibri" panose="020F0502020204030204" pitchFamily="34" charset="0"/>
              </a:rPr>
              <a:t>, así que el salto también se debe aplicar en ese método.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A diferencia del movimiento, el salto es algo puntual y se debe detectar nada más se realice la </a:t>
            </a:r>
            <a:r>
              <a:rPr lang="es-ES" sz="2400" dirty="0" err="1">
                <a:solidFill>
                  <a:schemeClr val="tx1"/>
                </a:solidFill>
                <a:latin typeface="Calibri" panose="020F0502020204030204" pitchFamily="34" charset="0"/>
                <a:cs typeface="Calibri" panose="020F0502020204030204" pitchFamily="34" charset="0"/>
              </a:rPr>
              <a:t>Action</a:t>
            </a:r>
            <a:r>
              <a:rPr lang="es-ES" sz="2400" dirty="0">
                <a:solidFill>
                  <a:schemeClr val="tx1"/>
                </a:solidFill>
                <a:latin typeface="Calibri" panose="020F0502020204030204" pitchFamily="34" charset="0"/>
                <a:cs typeface="Calibri" panose="020F0502020204030204" pitchFamily="34" charset="0"/>
              </a:rPr>
              <a:t> y no se puede dejar a la suerte de que se pulse justo en el momento en el que se ejecuta </a:t>
            </a:r>
            <a:r>
              <a:rPr lang="es-ES" sz="2400" dirty="0" err="1">
                <a:solidFill>
                  <a:schemeClr val="tx1"/>
                </a:solidFill>
                <a:latin typeface="Calibri" panose="020F0502020204030204" pitchFamily="34" charset="0"/>
                <a:cs typeface="Calibri" panose="020F0502020204030204" pitchFamily="34" charset="0"/>
              </a:rPr>
              <a:t>FixedUpdate</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solucionar esto en el método </a:t>
            </a:r>
            <a:r>
              <a:rPr lang="es-ES" sz="2400" dirty="0" err="1">
                <a:solidFill>
                  <a:schemeClr val="tx1"/>
                </a:solidFill>
                <a:latin typeface="Calibri" panose="020F0502020204030204" pitchFamily="34" charset="0"/>
                <a:cs typeface="Calibri" panose="020F0502020204030204" pitchFamily="34" charset="0"/>
              </a:rPr>
              <a:t>Update</a:t>
            </a:r>
            <a:r>
              <a:rPr lang="es-ES" sz="2400" dirty="0">
                <a:solidFill>
                  <a:schemeClr val="tx1"/>
                </a:solidFill>
                <a:latin typeface="Calibri" panose="020F0502020204030204" pitchFamily="34" charset="0"/>
                <a:cs typeface="Calibri" panose="020F0502020204030204" pitchFamily="34" charset="0"/>
              </a:rPr>
              <a:t> se detectará la </a:t>
            </a:r>
            <a:r>
              <a:rPr lang="es-ES" sz="2400" dirty="0" err="1">
                <a:solidFill>
                  <a:schemeClr val="tx1"/>
                </a:solidFill>
                <a:latin typeface="Calibri" panose="020F0502020204030204" pitchFamily="34" charset="0"/>
                <a:cs typeface="Calibri" panose="020F0502020204030204" pitchFamily="34" charset="0"/>
              </a:rPr>
              <a:t>Action</a:t>
            </a: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jump</a:t>
            </a:r>
            <a:r>
              <a:rPr lang="es-ES" sz="2400" dirty="0">
                <a:solidFill>
                  <a:schemeClr val="tx1"/>
                </a:solidFill>
                <a:latin typeface="Calibri" panose="020F0502020204030204" pitchFamily="34" charset="0"/>
                <a:cs typeface="Calibri" panose="020F0502020204030204" pitchFamily="34" charset="0"/>
              </a:rPr>
              <a:t> y se guardará en una propiedad que se evaluará en </a:t>
            </a:r>
            <a:r>
              <a:rPr lang="es-ES" sz="2400" dirty="0" err="1">
                <a:solidFill>
                  <a:schemeClr val="tx1"/>
                </a:solidFill>
                <a:latin typeface="Calibri" panose="020F0502020204030204" pitchFamily="34" charset="0"/>
                <a:cs typeface="Calibri" panose="020F0502020204030204" pitchFamily="34" charset="0"/>
              </a:rPr>
              <a:t>FixedUpdate</a:t>
            </a:r>
            <a:r>
              <a:rPr lang="es-ES" sz="2400" dirty="0">
                <a:solidFill>
                  <a:schemeClr val="tx1"/>
                </a:solidFill>
                <a:latin typeface="Calibri" panose="020F0502020204030204" pitchFamily="34" charset="0"/>
                <a:cs typeface="Calibri" panose="020F0502020204030204" pitchFamily="34" charset="0"/>
              </a:rPr>
              <a:t> para realizar el salto.</a:t>
            </a:r>
          </a:p>
        </p:txBody>
      </p:sp>
    </p:spTree>
    <p:extLst>
      <p:ext uri="{BB962C8B-B14F-4D97-AF65-F5344CB8AC3E}">
        <p14:creationId xmlns:p14="http://schemas.microsoft.com/office/powerpoint/2010/main" val="12131955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D8EF4-7028-FFDC-52B7-CD3B31B836F2}"/>
            </a:ext>
          </a:extLst>
        </p:cNvPr>
        <p:cNvGrpSpPr/>
        <p:nvPr/>
      </p:nvGrpSpPr>
      <p:grpSpPr>
        <a:xfrm>
          <a:off x="0" y="0"/>
          <a:ext cx="0" cy="0"/>
          <a:chOff x="0" y="0"/>
          <a:chExt cx="0" cy="0"/>
        </a:xfrm>
      </p:grpSpPr>
      <p:sp>
        <p:nvSpPr>
          <p:cNvPr id="4" name="Google Shape;72;p14">
            <a:extLst>
              <a:ext uri="{FF2B5EF4-FFF2-40B4-BE49-F238E27FC236}">
                <a16:creationId xmlns:a16="http://schemas.microsoft.com/office/drawing/2014/main" id="{2C1FA93D-7E15-A6E3-92AF-9679218B69A5}"/>
              </a:ext>
            </a:extLst>
          </p:cNvPr>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13.- Movimiento mediante Input </a:t>
            </a:r>
            <a:r>
              <a:rPr lang="es-ES" sz="3600" b="1" cap="none" dirty="0" err="1">
                <a:solidFill>
                  <a:schemeClr val="accent1"/>
                </a:solidFill>
                <a:latin typeface="Calibri" panose="020F0502020204030204" pitchFamily="34" charset="0"/>
                <a:cs typeface="Calibri" panose="020F0502020204030204" pitchFamily="34" charset="0"/>
              </a:rPr>
              <a:t>System</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a:extLst>
              <a:ext uri="{FF2B5EF4-FFF2-40B4-BE49-F238E27FC236}">
                <a16:creationId xmlns:a16="http://schemas.microsoft.com/office/drawing/2014/main" id="{48E6E84A-EDDA-10D7-6870-294CA70CAB25}"/>
              </a:ext>
            </a:extLst>
          </p:cNvPr>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000" b="1"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EE08582A-4394-BD62-4D6C-73FF279C8904}"/>
              </a:ext>
            </a:extLst>
          </p:cNvPr>
          <p:cNvPicPr>
            <a:picLocks noChangeAspect="1"/>
          </p:cNvPicPr>
          <p:nvPr/>
        </p:nvPicPr>
        <p:blipFill>
          <a:blip r:embed="rId2"/>
          <a:stretch>
            <a:fillRect/>
          </a:stretch>
        </p:blipFill>
        <p:spPr>
          <a:xfrm>
            <a:off x="518643" y="1586016"/>
            <a:ext cx="4714838" cy="4536345"/>
          </a:xfrm>
          <a:prstGeom prst="rect">
            <a:avLst/>
          </a:prstGeom>
          <a:noFill/>
          <a:ln w="57150">
            <a:solidFill>
              <a:schemeClr val="accent2"/>
            </a:solidFill>
          </a:ln>
        </p:spPr>
      </p:pic>
      <p:pic>
        <p:nvPicPr>
          <p:cNvPr id="8" name="Imagen 7">
            <a:extLst>
              <a:ext uri="{FF2B5EF4-FFF2-40B4-BE49-F238E27FC236}">
                <a16:creationId xmlns:a16="http://schemas.microsoft.com/office/drawing/2014/main" id="{00A07E3A-6D2E-EB52-EE69-2C01FD8E3910}"/>
              </a:ext>
            </a:extLst>
          </p:cNvPr>
          <p:cNvPicPr>
            <a:picLocks noChangeAspect="1"/>
          </p:cNvPicPr>
          <p:nvPr/>
        </p:nvPicPr>
        <p:blipFill>
          <a:blip r:embed="rId3"/>
          <a:stretch>
            <a:fillRect/>
          </a:stretch>
        </p:blipFill>
        <p:spPr>
          <a:xfrm>
            <a:off x="5765661" y="1614313"/>
            <a:ext cx="5907696" cy="4479749"/>
          </a:xfrm>
          <a:prstGeom prst="rect">
            <a:avLst/>
          </a:prstGeom>
          <a:noFill/>
          <a:ln w="57150">
            <a:solidFill>
              <a:schemeClr val="accent2"/>
            </a:solidFill>
          </a:ln>
        </p:spPr>
      </p:pic>
    </p:spTree>
    <p:extLst>
      <p:ext uri="{BB962C8B-B14F-4D97-AF65-F5344CB8AC3E}">
        <p14:creationId xmlns:p14="http://schemas.microsoft.com/office/powerpoint/2010/main" val="67875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Acceso a los componentes del </a:t>
            </a:r>
            <a:r>
              <a:rPr lang="es-ES" sz="3600" b="1" cap="none" dirty="0" err="1">
                <a:solidFill>
                  <a:schemeClr val="accent1"/>
                </a:solidFill>
                <a:latin typeface="Calibri" panose="020F0502020204030204" pitchFamily="34" charset="0"/>
                <a:cs typeface="Calibri" panose="020F0502020204030204" pitchFamily="34" charset="0"/>
              </a:rPr>
              <a:t>GameObject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Todos los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tienen al menos un componente </a:t>
            </a:r>
            <a:r>
              <a:rPr lang="es-ES" sz="2200" b="1" dirty="0" err="1">
                <a:solidFill>
                  <a:schemeClr val="tx1"/>
                </a:solidFill>
                <a:latin typeface="Calibri" panose="020F0502020204030204" pitchFamily="34" charset="0"/>
                <a:cs typeface="Calibri" panose="020F0502020204030204" pitchFamily="34" charset="0"/>
              </a:rPr>
              <a:t>Transform</a:t>
            </a:r>
            <a:r>
              <a:rPr lang="es-ES" sz="2200" dirty="0">
                <a:solidFill>
                  <a:schemeClr val="tx1"/>
                </a:solidFill>
                <a:latin typeface="Calibri" panose="020F0502020204030204" pitchFamily="34" charset="0"/>
                <a:cs typeface="Calibri" panose="020F0502020204030204" pitchFamily="34" charset="0"/>
              </a:rPr>
              <a:t> que sirve para </a:t>
            </a:r>
            <a:r>
              <a:rPr lang="es-ES" sz="2200" b="1" dirty="0">
                <a:solidFill>
                  <a:schemeClr val="tx1"/>
                </a:solidFill>
                <a:latin typeface="Calibri" panose="020F0502020204030204" pitchFamily="34" charset="0"/>
                <a:cs typeface="Calibri" panose="020F0502020204030204" pitchFamily="34" charset="0"/>
              </a:rPr>
              <a:t>indicar la posición, la rotación y el tamaño del </a:t>
            </a:r>
            <a:r>
              <a:rPr lang="es-ES" sz="2200" b="1"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Como es un componente presente en todos los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Unity inyecta directamente la propiedad </a:t>
            </a:r>
            <a:r>
              <a:rPr lang="es-ES" sz="2200" b="1" dirty="0" err="1">
                <a:solidFill>
                  <a:schemeClr val="tx1"/>
                </a:solidFill>
                <a:latin typeface="Calibri" panose="020F0502020204030204" pitchFamily="34" charset="0"/>
                <a:cs typeface="Calibri" panose="020F0502020204030204" pitchFamily="34" charset="0"/>
              </a:rPr>
              <a:t>transform</a:t>
            </a:r>
            <a:r>
              <a:rPr lang="es-ES" sz="2200" b="1" dirty="0">
                <a:solidFill>
                  <a:schemeClr val="tx1"/>
                </a:solidFill>
                <a:latin typeface="Calibri" panose="020F0502020204030204" pitchFamily="34" charset="0"/>
                <a:cs typeface="Calibri" panose="020F0502020204030204" pitchFamily="34" charset="0"/>
              </a:rPr>
              <a:t> para usarla directamente</a:t>
            </a:r>
            <a:r>
              <a:rPr lang="es-ES" sz="2200" dirty="0">
                <a:solidFill>
                  <a:schemeClr val="tx1"/>
                </a:solidFill>
                <a:latin typeface="Calibri" panose="020F0502020204030204" pitchFamily="34" charset="0"/>
                <a:cs typeface="Calibri" panose="020F0502020204030204" pitchFamily="34" charset="0"/>
              </a:rPr>
              <a:t>, aunque también se puede usar desde propiedad </a:t>
            </a:r>
            <a:r>
              <a:rPr lang="es-ES" sz="2200" b="1"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para poder utilizarlo directamente.</a:t>
            </a:r>
          </a:p>
        </p:txBody>
      </p:sp>
      <p:pic>
        <p:nvPicPr>
          <p:cNvPr id="17" name="Imagen 16">
            <a:extLst>
              <a:ext uri="{FF2B5EF4-FFF2-40B4-BE49-F238E27FC236}">
                <a16:creationId xmlns:a16="http://schemas.microsoft.com/office/drawing/2014/main" id="{E2118BBC-8394-174C-F154-B5A185F08430}"/>
              </a:ext>
            </a:extLst>
          </p:cNvPr>
          <p:cNvPicPr>
            <a:picLocks noChangeAspect="1"/>
          </p:cNvPicPr>
          <p:nvPr/>
        </p:nvPicPr>
        <p:blipFill>
          <a:blip r:embed="rId2"/>
          <a:stretch>
            <a:fillRect/>
          </a:stretch>
        </p:blipFill>
        <p:spPr>
          <a:xfrm>
            <a:off x="8522848" y="4068022"/>
            <a:ext cx="3150509" cy="1670405"/>
          </a:xfrm>
          <a:prstGeom prst="rect">
            <a:avLst/>
          </a:prstGeom>
          <a:noFill/>
          <a:ln w="57150">
            <a:solidFill>
              <a:schemeClr val="accent2"/>
            </a:solidFill>
          </a:ln>
        </p:spPr>
      </p:pic>
      <p:pic>
        <p:nvPicPr>
          <p:cNvPr id="18" name="Imagen 17">
            <a:extLst>
              <a:ext uri="{FF2B5EF4-FFF2-40B4-BE49-F238E27FC236}">
                <a16:creationId xmlns:a16="http://schemas.microsoft.com/office/drawing/2014/main" id="{E62436B0-377D-51FD-3DBB-79990E9BAC9C}"/>
              </a:ext>
            </a:extLst>
          </p:cNvPr>
          <p:cNvPicPr>
            <a:picLocks noChangeAspect="1"/>
          </p:cNvPicPr>
          <p:nvPr/>
        </p:nvPicPr>
        <p:blipFill>
          <a:blip r:embed="rId3"/>
          <a:stretch>
            <a:fillRect/>
          </a:stretch>
        </p:blipFill>
        <p:spPr>
          <a:xfrm>
            <a:off x="518643" y="4141070"/>
            <a:ext cx="3140997" cy="1524307"/>
          </a:xfrm>
          <a:prstGeom prst="rect">
            <a:avLst/>
          </a:prstGeom>
          <a:noFill/>
          <a:ln w="57150">
            <a:solidFill>
              <a:schemeClr val="accent2"/>
            </a:solidFill>
          </a:ln>
        </p:spPr>
      </p:pic>
      <p:cxnSp>
        <p:nvCxnSpPr>
          <p:cNvPr id="19" name="Conector recto de flecha 18">
            <a:extLst>
              <a:ext uri="{FF2B5EF4-FFF2-40B4-BE49-F238E27FC236}">
                <a16:creationId xmlns:a16="http://schemas.microsoft.com/office/drawing/2014/main" id="{590C7D08-B8BC-4528-A07A-A4A97C422E70}"/>
              </a:ext>
            </a:extLst>
          </p:cNvPr>
          <p:cNvCxnSpPr>
            <a:cxnSpLocks/>
          </p:cNvCxnSpPr>
          <p:nvPr/>
        </p:nvCxnSpPr>
        <p:spPr>
          <a:xfrm flipV="1">
            <a:off x="623392" y="5161447"/>
            <a:ext cx="1045210" cy="35578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Conector recto de flecha 19">
            <a:extLst>
              <a:ext uri="{FF2B5EF4-FFF2-40B4-BE49-F238E27FC236}">
                <a16:creationId xmlns:a16="http://schemas.microsoft.com/office/drawing/2014/main" id="{EBC544A9-D473-4268-8CE9-E333425C139E}"/>
              </a:ext>
            </a:extLst>
          </p:cNvPr>
          <p:cNvCxnSpPr>
            <a:cxnSpLocks/>
          </p:cNvCxnSpPr>
          <p:nvPr/>
        </p:nvCxnSpPr>
        <p:spPr>
          <a:xfrm flipH="1" flipV="1">
            <a:off x="10743074" y="5425568"/>
            <a:ext cx="755289" cy="704038"/>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22" name="Imagen 21">
            <a:extLst>
              <a:ext uri="{FF2B5EF4-FFF2-40B4-BE49-F238E27FC236}">
                <a16:creationId xmlns:a16="http://schemas.microsoft.com/office/drawing/2014/main" id="{39656B2B-0BF5-9EDF-5759-0180CCC78C00}"/>
              </a:ext>
            </a:extLst>
          </p:cNvPr>
          <p:cNvPicPr>
            <a:picLocks noChangeAspect="1"/>
          </p:cNvPicPr>
          <p:nvPr/>
        </p:nvPicPr>
        <p:blipFill>
          <a:blip r:embed="rId4"/>
          <a:stretch>
            <a:fillRect/>
          </a:stretch>
        </p:blipFill>
        <p:spPr>
          <a:xfrm>
            <a:off x="4058975" y="4160122"/>
            <a:ext cx="4064537" cy="1486202"/>
          </a:xfrm>
          <a:prstGeom prst="rect">
            <a:avLst/>
          </a:prstGeom>
          <a:noFill/>
          <a:ln w="57150">
            <a:solidFill>
              <a:schemeClr val="accent2"/>
            </a:solidFill>
          </a:ln>
        </p:spPr>
      </p:pic>
      <p:cxnSp>
        <p:nvCxnSpPr>
          <p:cNvPr id="23" name="Conector recto de flecha 22">
            <a:extLst>
              <a:ext uri="{FF2B5EF4-FFF2-40B4-BE49-F238E27FC236}">
                <a16:creationId xmlns:a16="http://schemas.microsoft.com/office/drawing/2014/main" id="{41CD65CC-C282-4AE1-9714-B5F7CACD1E8C}"/>
              </a:ext>
            </a:extLst>
          </p:cNvPr>
          <p:cNvCxnSpPr>
            <a:cxnSpLocks/>
          </p:cNvCxnSpPr>
          <p:nvPr/>
        </p:nvCxnSpPr>
        <p:spPr>
          <a:xfrm flipH="1" flipV="1">
            <a:off x="6782865" y="5386775"/>
            <a:ext cx="360040" cy="811744"/>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137421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03819-57D4-FA45-65F8-5A616C877115}"/>
            </a:ext>
          </a:extLst>
        </p:cNvPr>
        <p:cNvGrpSpPr/>
        <p:nvPr/>
      </p:nvGrpSpPr>
      <p:grpSpPr>
        <a:xfrm>
          <a:off x="0" y="0"/>
          <a:ext cx="0" cy="0"/>
          <a:chOff x="0" y="0"/>
          <a:chExt cx="0" cy="0"/>
        </a:xfrm>
      </p:grpSpPr>
      <p:sp>
        <p:nvSpPr>
          <p:cNvPr id="4" name="Google Shape;72;p14">
            <a:extLst>
              <a:ext uri="{FF2B5EF4-FFF2-40B4-BE49-F238E27FC236}">
                <a16:creationId xmlns:a16="http://schemas.microsoft.com/office/drawing/2014/main" id="{5EB6474A-8548-86E1-504D-587F3C815D80}"/>
              </a:ext>
            </a:extLst>
          </p:cNvPr>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13.- Movimiento mediante Input </a:t>
            </a:r>
            <a:r>
              <a:rPr lang="es-ES" sz="3600" b="1" cap="none" dirty="0" err="1">
                <a:solidFill>
                  <a:schemeClr val="accent1"/>
                </a:solidFill>
                <a:latin typeface="Calibri" panose="020F0502020204030204" pitchFamily="34" charset="0"/>
                <a:cs typeface="Calibri" panose="020F0502020204030204" pitchFamily="34" charset="0"/>
              </a:rPr>
              <a:t>System</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a:extLst>
              <a:ext uri="{FF2B5EF4-FFF2-40B4-BE49-F238E27FC236}">
                <a16:creationId xmlns:a16="http://schemas.microsoft.com/office/drawing/2014/main" id="{F9C062D0-B0FB-9AFA-CADA-59F1A58AA77E}"/>
              </a:ext>
            </a:extLst>
          </p:cNvPr>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000" b="1" dirty="0">
              <a:solidFill>
                <a:schemeClr val="tx1"/>
              </a:solidFill>
              <a:latin typeface="Calibri" panose="020F0502020204030204" pitchFamily="34" charset="0"/>
              <a:cs typeface="Calibri" panose="020F0502020204030204" pitchFamily="34" charset="0"/>
            </a:endParaRPr>
          </a:p>
        </p:txBody>
      </p:sp>
      <p:pic>
        <p:nvPicPr>
          <p:cNvPr id="12" name="Imagen 11">
            <a:extLst>
              <a:ext uri="{FF2B5EF4-FFF2-40B4-BE49-F238E27FC236}">
                <a16:creationId xmlns:a16="http://schemas.microsoft.com/office/drawing/2014/main" id="{156A80DF-FC8B-9CE3-5D95-DAC122BA0F2D}"/>
              </a:ext>
            </a:extLst>
          </p:cNvPr>
          <p:cNvPicPr>
            <a:picLocks noChangeAspect="1"/>
          </p:cNvPicPr>
          <p:nvPr/>
        </p:nvPicPr>
        <p:blipFill>
          <a:blip r:embed="rId2"/>
          <a:stretch>
            <a:fillRect/>
          </a:stretch>
        </p:blipFill>
        <p:spPr>
          <a:xfrm>
            <a:off x="518643" y="1891132"/>
            <a:ext cx="4835410" cy="3926114"/>
          </a:xfrm>
          <a:prstGeom prst="rect">
            <a:avLst/>
          </a:prstGeom>
          <a:noFill/>
          <a:ln w="57150">
            <a:solidFill>
              <a:schemeClr val="accent2"/>
            </a:solidFill>
          </a:ln>
        </p:spPr>
      </p:pic>
      <p:pic>
        <p:nvPicPr>
          <p:cNvPr id="14" name="Imagen 13">
            <a:extLst>
              <a:ext uri="{FF2B5EF4-FFF2-40B4-BE49-F238E27FC236}">
                <a16:creationId xmlns:a16="http://schemas.microsoft.com/office/drawing/2014/main" id="{97A4E0FD-93DC-BC4A-A0B7-268704613BDE}"/>
              </a:ext>
            </a:extLst>
          </p:cNvPr>
          <p:cNvPicPr>
            <a:picLocks noChangeAspect="1"/>
          </p:cNvPicPr>
          <p:nvPr/>
        </p:nvPicPr>
        <p:blipFill>
          <a:blip r:embed="rId3"/>
          <a:stretch>
            <a:fillRect/>
          </a:stretch>
        </p:blipFill>
        <p:spPr>
          <a:xfrm>
            <a:off x="5884417" y="2075894"/>
            <a:ext cx="5774448" cy="3620184"/>
          </a:xfrm>
          <a:prstGeom prst="rect">
            <a:avLst/>
          </a:prstGeom>
          <a:noFill/>
          <a:ln w="57150">
            <a:solidFill>
              <a:schemeClr val="accent2"/>
            </a:solidFill>
          </a:ln>
        </p:spPr>
      </p:pic>
    </p:spTree>
    <p:extLst>
      <p:ext uri="{BB962C8B-B14F-4D97-AF65-F5344CB8AC3E}">
        <p14:creationId xmlns:p14="http://schemas.microsoft.com/office/powerpoint/2010/main" val="691766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5FC1B-619D-A187-B8FC-54732A2D5B05}"/>
            </a:ext>
          </a:extLst>
        </p:cNvPr>
        <p:cNvGrpSpPr/>
        <p:nvPr/>
      </p:nvGrpSpPr>
      <p:grpSpPr>
        <a:xfrm>
          <a:off x="0" y="0"/>
          <a:ext cx="0" cy="0"/>
          <a:chOff x="0" y="0"/>
          <a:chExt cx="0" cy="0"/>
        </a:xfrm>
      </p:grpSpPr>
      <p:sp>
        <p:nvSpPr>
          <p:cNvPr id="4" name="Google Shape;72;p14">
            <a:extLst>
              <a:ext uri="{FF2B5EF4-FFF2-40B4-BE49-F238E27FC236}">
                <a16:creationId xmlns:a16="http://schemas.microsoft.com/office/drawing/2014/main" id="{7B219C90-3C4D-F3E2-7826-96B9E9BC0238}"/>
              </a:ext>
            </a:extLst>
          </p:cNvPr>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13.- Movimiento mediante Input </a:t>
            </a:r>
            <a:r>
              <a:rPr lang="es-ES" sz="3600" b="1" cap="none" dirty="0" err="1">
                <a:solidFill>
                  <a:schemeClr val="accent1"/>
                </a:solidFill>
                <a:latin typeface="Calibri" panose="020F0502020204030204" pitchFamily="34" charset="0"/>
                <a:cs typeface="Calibri" panose="020F0502020204030204" pitchFamily="34" charset="0"/>
              </a:rPr>
              <a:t>System</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a:extLst>
              <a:ext uri="{FF2B5EF4-FFF2-40B4-BE49-F238E27FC236}">
                <a16:creationId xmlns:a16="http://schemas.microsoft.com/office/drawing/2014/main" id="{A08CA0BB-5507-BE0F-78A9-6144AA28E4A4}"/>
              </a:ext>
            </a:extLst>
          </p:cNvPr>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Una vez añadido el Script a la cápsula se deberán arrastrar tanto el </a:t>
            </a:r>
            <a:r>
              <a:rPr lang="es-ES" sz="2800" dirty="0" err="1">
                <a:solidFill>
                  <a:schemeClr val="tx1"/>
                </a:solidFill>
                <a:latin typeface="Calibri" panose="020F0502020204030204" pitchFamily="34" charset="0"/>
                <a:cs typeface="Calibri" panose="020F0502020204030204" pitchFamily="34" charset="0"/>
              </a:rPr>
              <a:t>Asset</a:t>
            </a:r>
            <a:r>
              <a:rPr lang="es-ES" sz="2800" dirty="0">
                <a:solidFill>
                  <a:schemeClr val="tx1"/>
                </a:solidFill>
                <a:latin typeface="Calibri" panose="020F0502020204030204" pitchFamily="34" charset="0"/>
                <a:cs typeface="Calibri" panose="020F0502020204030204" pitchFamily="34" charset="0"/>
              </a:rPr>
              <a:t> </a:t>
            </a:r>
            <a:r>
              <a:rPr lang="es-ES" sz="2800" b="1" dirty="0" err="1">
                <a:solidFill>
                  <a:schemeClr val="tx1"/>
                </a:solidFill>
                <a:latin typeface="Calibri" panose="020F0502020204030204" pitchFamily="34" charset="0"/>
                <a:cs typeface="Calibri" panose="020F0502020204030204" pitchFamily="34" charset="0"/>
              </a:rPr>
              <a:t>InputSystem_Actions</a:t>
            </a:r>
            <a:r>
              <a:rPr lang="es-ES" sz="2800" dirty="0">
                <a:solidFill>
                  <a:schemeClr val="tx1"/>
                </a:solidFill>
                <a:latin typeface="Calibri" panose="020F0502020204030204" pitchFamily="34" charset="0"/>
                <a:cs typeface="Calibri" panose="020F0502020204030204" pitchFamily="34" charset="0"/>
              </a:rPr>
              <a:t> como el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a:t>
            </a:r>
            <a:r>
              <a:rPr lang="es-ES" sz="2800" b="1" dirty="0" err="1">
                <a:solidFill>
                  <a:schemeClr val="tx1"/>
                </a:solidFill>
                <a:latin typeface="Calibri" panose="020F0502020204030204" pitchFamily="34" charset="0"/>
                <a:cs typeface="Calibri" panose="020F0502020204030204" pitchFamily="34" charset="0"/>
              </a:rPr>
              <a:t>Canvas</a:t>
            </a:r>
            <a:r>
              <a:rPr lang="es-ES" sz="2800" dirty="0">
                <a:solidFill>
                  <a:schemeClr val="tx1"/>
                </a:solidFill>
                <a:latin typeface="Calibri" panose="020F0502020204030204" pitchFamily="34" charset="0"/>
                <a:cs typeface="Calibri" panose="020F0502020204030204" pitchFamily="34" charset="0"/>
              </a:rPr>
              <a:t> a sus casillas correspondientes en el inspector.</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Esta es una primera aproximación al movimiento del personaje, pero válida para iniciarse.</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Tiene determinadas limitaciones como el hecho de que, si se deja de mover el personaje en mitad de un salto, no mantendrá la inercia en el salto.</a:t>
            </a:r>
          </a:p>
        </p:txBody>
      </p:sp>
      <p:pic>
        <p:nvPicPr>
          <p:cNvPr id="3" name="Imagen 2">
            <a:extLst>
              <a:ext uri="{FF2B5EF4-FFF2-40B4-BE49-F238E27FC236}">
                <a16:creationId xmlns:a16="http://schemas.microsoft.com/office/drawing/2014/main" id="{B1EE607E-4D66-03FE-2E24-A169582213BF}"/>
              </a:ext>
            </a:extLst>
          </p:cNvPr>
          <p:cNvPicPr>
            <a:picLocks noChangeAspect="1"/>
          </p:cNvPicPr>
          <p:nvPr/>
        </p:nvPicPr>
        <p:blipFill>
          <a:blip r:embed="rId2"/>
          <a:stretch>
            <a:fillRect/>
          </a:stretch>
        </p:blipFill>
        <p:spPr>
          <a:xfrm>
            <a:off x="4625273" y="2636912"/>
            <a:ext cx="2941453" cy="1296144"/>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D70FDB73-3427-BC7A-77EC-E1C7FA79DB7C}"/>
              </a:ext>
            </a:extLst>
          </p:cNvPr>
          <p:cNvCxnSpPr>
            <a:cxnSpLocks/>
          </p:cNvCxnSpPr>
          <p:nvPr/>
        </p:nvCxnSpPr>
        <p:spPr>
          <a:xfrm flipH="1" flipV="1">
            <a:off x="7137149" y="3167213"/>
            <a:ext cx="576064" cy="43880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ector recto de flecha 8">
            <a:extLst>
              <a:ext uri="{FF2B5EF4-FFF2-40B4-BE49-F238E27FC236}">
                <a16:creationId xmlns:a16="http://schemas.microsoft.com/office/drawing/2014/main" id="{BF656CD8-33CB-EA34-D9A3-F5676963313A}"/>
              </a:ext>
            </a:extLst>
          </p:cNvPr>
          <p:cNvCxnSpPr>
            <a:cxnSpLocks/>
          </p:cNvCxnSpPr>
          <p:nvPr/>
        </p:nvCxnSpPr>
        <p:spPr>
          <a:xfrm flipH="1">
            <a:off x="6309779" y="3645024"/>
            <a:ext cx="722325" cy="160833"/>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1019192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14.- Colisiones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Si dos </a:t>
            </a:r>
            <a:r>
              <a:rPr lang="es-ES" sz="2800" dirty="0" err="1">
                <a:solidFill>
                  <a:schemeClr val="tx1"/>
                </a:solidFill>
                <a:latin typeface="Calibri" panose="020F0502020204030204" pitchFamily="34" charset="0"/>
                <a:cs typeface="Calibri" panose="020F0502020204030204" pitchFamily="34" charset="0"/>
              </a:rPr>
              <a:t>GameObjects</a:t>
            </a:r>
            <a:r>
              <a:rPr lang="es-ES" sz="2800" dirty="0">
                <a:solidFill>
                  <a:schemeClr val="tx1"/>
                </a:solidFill>
                <a:latin typeface="Calibri" panose="020F0502020204030204" pitchFamily="34" charset="0"/>
                <a:cs typeface="Calibri" panose="020F0502020204030204" pitchFamily="34" charset="0"/>
              </a:rPr>
              <a:t> que tienen un componente </a:t>
            </a:r>
            <a:r>
              <a:rPr lang="es-ES" sz="2800" b="1" dirty="0" err="1">
                <a:solidFill>
                  <a:schemeClr val="tx1"/>
                </a:solidFill>
                <a:latin typeface="Calibri" panose="020F0502020204030204" pitchFamily="34" charset="0"/>
                <a:cs typeface="Calibri" panose="020F0502020204030204" pitchFamily="34" charset="0"/>
              </a:rPr>
              <a:t>Collider</a:t>
            </a:r>
            <a:r>
              <a:rPr lang="es-ES" sz="2800" dirty="0">
                <a:solidFill>
                  <a:schemeClr val="tx1"/>
                </a:solidFill>
                <a:latin typeface="Calibri" panose="020F0502020204030204" pitchFamily="34" charset="0"/>
                <a:cs typeface="Calibri" panose="020F0502020204030204" pitchFamily="34" charset="0"/>
              </a:rPr>
              <a:t> cada uno chocan, se produce una </a:t>
            </a:r>
            <a:r>
              <a:rPr lang="es-ES" sz="2800" b="1" dirty="0">
                <a:solidFill>
                  <a:schemeClr val="tx1"/>
                </a:solidFill>
                <a:latin typeface="Calibri" panose="020F0502020204030204" pitchFamily="34" charset="0"/>
                <a:cs typeface="Calibri" panose="020F0502020204030204" pitchFamily="34" charset="0"/>
              </a:rPr>
              <a:t>colisión</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Unity ofrece dos mecanismos que permiten </a:t>
            </a:r>
            <a:r>
              <a:rPr lang="es-ES" sz="2800" b="1" dirty="0">
                <a:solidFill>
                  <a:schemeClr val="tx1"/>
                </a:solidFill>
                <a:latin typeface="Calibri" panose="020F0502020204030204" pitchFamily="34" charset="0"/>
                <a:cs typeface="Calibri" panose="020F0502020204030204" pitchFamily="34" charset="0"/>
              </a:rPr>
              <a:t>detectar las colisiones</a:t>
            </a:r>
            <a:r>
              <a:rPr lang="es-ES" sz="2800" dirty="0">
                <a:solidFill>
                  <a:schemeClr val="tx1"/>
                </a:solidFill>
                <a:latin typeface="Calibri" panose="020F0502020204030204" pitchFamily="34" charset="0"/>
                <a:cs typeface="Calibri" panose="020F0502020204030204" pitchFamily="34" charset="0"/>
              </a:rPr>
              <a:t> entre </a:t>
            </a:r>
            <a:r>
              <a:rPr lang="es-ES" sz="2800" dirty="0" err="1">
                <a:solidFill>
                  <a:schemeClr val="tx1"/>
                </a:solidFill>
                <a:latin typeface="Calibri" panose="020F0502020204030204" pitchFamily="34" charset="0"/>
                <a:cs typeface="Calibri" panose="020F0502020204030204" pitchFamily="34" charset="0"/>
              </a:rPr>
              <a:t>GameObjects</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Mediante </a:t>
            </a:r>
            <a:r>
              <a:rPr lang="es-ES" sz="2800" b="1" dirty="0" err="1">
                <a:solidFill>
                  <a:schemeClr val="tx1"/>
                </a:solidFill>
                <a:latin typeface="Calibri" panose="020F0502020204030204" pitchFamily="34" charset="0"/>
                <a:cs typeface="Calibri" panose="020F0502020204030204" pitchFamily="34" charset="0"/>
              </a:rPr>
              <a:t>Collider</a:t>
            </a:r>
            <a:r>
              <a:rPr lang="es-ES" sz="2800" dirty="0">
                <a:solidFill>
                  <a:schemeClr val="tx1"/>
                </a:solidFill>
                <a:latin typeface="Calibri" panose="020F0502020204030204" pitchFamily="34" charset="0"/>
                <a:cs typeface="Calibri" panose="020F0502020204030204" pitchFamily="34" charset="0"/>
              </a:rPr>
              <a:t>.</a:t>
            </a:r>
            <a:endParaRPr lang="es-ES" sz="2800" b="1"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Mediante </a:t>
            </a:r>
            <a:r>
              <a:rPr lang="es-ES" sz="2800" b="1" dirty="0" err="1">
                <a:solidFill>
                  <a:schemeClr val="tx1"/>
                </a:solidFill>
                <a:latin typeface="Calibri" panose="020F0502020204030204" pitchFamily="34" charset="0"/>
                <a:cs typeface="Calibri" panose="020F0502020204030204" pitchFamily="34" charset="0"/>
              </a:rPr>
              <a:t>Trigger</a:t>
            </a: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Collider</a:t>
            </a:r>
            <a:r>
              <a:rPr lang="es-ES" sz="2800" dirty="0">
                <a:solidFill>
                  <a:schemeClr val="tx1"/>
                </a:solidFill>
                <a:latin typeface="Calibri" panose="020F0502020204030204" pitchFamily="34" charset="0"/>
                <a:cs typeface="Calibri" panose="020F0502020204030204" pitchFamily="34" charset="0"/>
              </a:rPr>
              <a:t> marcado como </a:t>
            </a:r>
            <a:r>
              <a:rPr lang="es-ES" sz="2800" b="1" dirty="0" err="1">
                <a:solidFill>
                  <a:schemeClr val="tx1"/>
                </a:solidFill>
                <a:latin typeface="Calibri" panose="020F0502020204030204" pitchFamily="34" charset="0"/>
                <a:cs typeface="Calibri" panose="020F0502020204030204" pitchFamily="34" charset="0"/>
              </a:rPr>
              <a:t>is</a:t>
            </a:r>
            <a:r>
              <a:rPr lang="es-ES" sz="2800" b="1" dirty="0">
                <a:solidFill>
                  <a:schemeClr val="tx1"/>
                </a:solidFill>
                <a:latin typeface="Calibri" panose="020F0502020204030204" pitchFamily="34" charset="0"/>
                <a:cs typeface="Calibri" panose="020F0502020204030204" pitchFamily="34" charset="0"/>
              </a:rPr>
              <a:t> </a:t>
            </a:r>
            <a:r>
              <a:rPr lang="es-ES" sz="2800" b="1" dirty="0" err="1">
                <a:solidFill>
                  <a:schemeClr val="tx1"/>
                </a:solidFill>
                <a:latin typeface="Calibri" panose="020F0502020204030204" pitchFamily="34" charset="0"/>
                <a:cs typeface="Calibri" panose="020F0502020204030204" pitchFamily="34" charset="0"/>
              </a:rPr>
              <a:t>Trigger</a:t>
            </a:r>
            <a:r>
              <a:rPr lang="es-ES" sz="2800" dirty="0">
                <a:solidFill>
                  <a:schemeClr val="tx1"/>
                </a:solidFill>
                <a:latin typeface="Calibri" panose="020F0502020204030204" pitchFamily="34" charset="0"/>
                <a:cs typeface="Calibri" panose="020F0502020204030204" pitchFamily="34" charset="0"/>
              </a:rPr>
              <a:t> generalmente cuando son </a:t>
            </a:r>
            <a:r>
              <a:rPr lang="es-ES" sz="2800" dirty="0" err="1">
                <a:solidFill>
                  <a:schemeClr val="tx1"/>
                </a:solidFill>
                <a:latin typeface="Calibri" panose="020F0502020204030204" pitchFamily="34" charset="0"/>
                <a:cs typeface="Calibri" panose="020F0502020204030204" pitchFamily="34" charset="0"/>
              </a:rPr>
              <a:t>GameObjects</a:t>
            </a:r>
            <a:r>
              <a:rPr lang="es-ES" sz="2800" dirty="0">
                <a:solidFill>
                  <a:schemeClr val="tx1"/>
                </a:solidFill>
                <a:latin typeface="Calibri" panose="020F0502020204030204" pitchFamily="34" charset="0"/>
                <a:cs typeface="Calibri" panose="020F0502020204030204" pitchFamily="34" charset="0"/>
              </a:rPr>
              <a:t> sin representación gráfica en pantalla).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Lo más habitual es utilizar el nombre del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o las etiquetas (</a:t>
            </a:r>
            <a:r>
              <a:rPr lang="es-ES" sz="2800" b="1" dirty="0">
                <a:solidFill>
                  <a:schemeClr val="tx1"/>
                </a:solidFill>
                <a:latin typeface="Calibri" panose="020F0502020204030204" pitchFamily="34" charset="0"/>
                <a:cs typeface="Calibri" panose="020F0502020204030204" pitchFamily="34" charset="0"/>
              </a:rPr>
              <a:t>Tag</a:t>
            </a:r>
            <a:r>
              <a:rPr lang="es-ES" sz="2800" dirty="0">
                <a:solidFill>
                  <a:schemeClr val="tx1"/>
                </a:solidFill>
                <a:latin typeface="Calibri" panose="020F0502020204030204" pitchFamily="34" charset="0"/>
                <a:cs typeface="Calibri" panose="020F0502020204030204" pitchFamily="34" charset="0"/>
              </a:rPr>
              <a:t>) para detectar las colisiones.</a:t>
            </a:r>
          </a:p>
        </p:txBody>
      </p:sp>
    </p:spTree>
    <p:extLst>
      <p:ext uri="{BB962C8B-B14F-4D97-AF65-F5344CB8AC3E}">
        <p14:creationId xmlns:p14="http://schemas.microsoft.com/office/powerpoint/2010/main" val="5418047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15.- Colisiones con </a:t>
            </a:r>
            <a:r>
              <a:rPr lang="es-ES" sz="3600" b="1" cap="none" dirty="0" err="1">
                <a:solidFill>
                  <a:schemeClr val="accent1"/>
                </a:solidFill>
                <a:latin typeface="Calibri" panose="020F0502020204030204" pitchFamily="34" charset="0"/>
                <a:cs typeface="Calibri" panose="020F0502020204030204" pitchFamily="34" charset="0"/>
              </a:rPr>
              <a:t>Collider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Las </a:t>
            </a:r>
            <a:r>
              <a:rPr lang="es-ES" sz="2800" b="1" dirty="0">
                <a:solidFill>
                  <a:schemeClr val="tx1"/>
                </a:solidFill>
                <a:latin typeface="Calibri" panose="020F0502020204030204" pitchFamily="34" charset="0"/>
                <a:cs typeface="Calibri" panose="020F0502020204030204" pitchFamily="34" charset="0"/>
              </a:rPr>
              <a:t>colisiones mediante </a:t>
            </a:r>
            <a:r>
              <a:rPr lang="es-ES" sz="2800" b="1" dirty="0" err="1">
                <a:solidFill>
                  <a:schemeClr val="tx1"/>
                </a:solidFill>
                <a:latin typeface="Calibri" panose="020F0502020204030204" pitchFamily="34" charset="0"/>
                <a:cs typeface="Calibri" panose="020F0502020204030204" pitchFamily="34" charset="0"/>
              </a:rPr>
              <a:t>collider</a:t>
            </a:r>
            <a:r>
              <a:rPr lang="es-ES" sz="2800" b="1" dirty="0">
                <a:solidFill>
                  <a:schemeClr val="tx1"/>
                </a:solidFill>
                <a:latin typeface="Calibri" panose="020F0502020204030204" pitchFamily="34" charset="0"/>
                <a:cs typeface="Calibri" panose="020F0502020204030204" pitchFamily="34" charset="0"/>
              </a:rPr>
              <a:t> </a:t>
            </a:r>
            <a:r>
              <a:rPr lang="es-ES" sz="2800" dirty="0">
                <a:solidFill>
                  <a:schemeClr val="tx1"/>
                </a:solidFill>
                <a:latin typeface="Calibri" panose="020F0502020204030204" pitchFamily="34" charset="0"/>
                <a:cs typeface="Calibri" panose="020F0502020204030204" pitchFamily="34" charset="0"/>
              </a:rPr>
              <a:t>se utilizan cuando un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toca a otro.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Por ejemplo: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El jugador empuja a otro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Un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impacta en otro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como podría ser un disparo.</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48465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15.- Colisiones con </a:t>
            </a:r>
            <a:r>
              <a:rPr lang="es-ES" sz="3600" b="1" cap="none" dirty="0" err="1">
                <a:solidFill>
                  <a:schemeClr val="accent1"/>
                </a:solidFill>
                <a:latin typeface="Calibri" panose="020F0502020204030204" pitchFamily="34" charset="0"/>
                <a:cs typeface="Calibri" panose="020F0502020204030204" pitchFamily="34" charset="0"/>
              </a:rPr>
              <a:t>Collider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Los </a:t>
            </a:r>
            <a:r>
              <a:rPr lang="es-ES" sz="2200" b="1" dirty="0" err="1">
                <a:solidFill>
                  <a:schemeClr val="tx1"/>
                </a:solidFill>
                <a:latin typeface="Calibri" panose="020F0502020204030204" pitchFamily="34" charset="0"/>
                <a:cs typeface="Calibri" panose="020F0502020204030204" pitchFamily="34" charset="0"/>
              </a:rPr>
              <a:t>collider</a:t>
            </a:r>
            <a:r>
              <a:rPr lang="es-ES" sz="2200" b="1" dirty="0">
                <a:solidFill>
                  <a:schemeClr val="tx1"/>
                </a:solidFill>
                <a:latin typeface="Calibri" panose="020F0502020204030204" pitchFamily="34" charset="0"/>
                <a:cs typeface="Calibri" panose="020F0502020204030204" pitchFamily="34" charset="0"/>
              </a:rPr>
              <a:t> pueden ser 3D o 2D</a:t>
            </a:r>
            <a:r>
              <a:rPr lang="es-ES" sz="2200" dirty="0">
                <a:solidFill>
                  <a:schemeClr val="tx1"/>
                </a:solidFill>
                <a:latin typeface="Calibri" panose="020F0502020204030204" pitchFamily="34" charset="0"/>
                <a:cs typeface="Calibri" panose="020F0502020204030204" pitchFamily="34" charset="0"/>
              </a:rPr>
              <a:t>, así, la clase </a:t>
            </a:r>
            <a:r>
              <a:rPr lang="es-ES" sz="2200" dirty="0" err="1">
                <a:solidFill>
                  <a:schemeClr val="tx1"/>
                </a:solidFill>
                <a:latin typeface="Calibri" panose="020F0502020204030204" pitchFamily="34" charset="0"/>
                <a:cs typeface="Calibri" panose="020F0502020204030204" pitchFamily="34" charset="0"/>
              </a:rPr>
              <a:t>MonoBehaviour</a:t>
            </a:r>
            <a:r>
              <a:rPr lang="es-ES" sz="2200" dirty="0">
                <a:solidFill>
                  <a:schemeClr val="tx1"/>
                </a:solidFill>
                <a:latin typeface="Calibri" panose="020F0502020204030204" pitchFamily="34" charset="0"/>
                <a:cs typeface="Calibri" panose="020F0502020204030204" pitchFamily="34" charset="0"/>
              </a:rPr>
              <a:t> ofrece métodos que se ejecutarán cuando se detecte una colisión entre </a:t>
            </a:r>
            <a:r>
              <a:rPr lang="es-ES" sz="2200" dirty="0" err="1">
                <a:solidFill>
                  <a:schemeClr val="tx1"/>
                </a:solidFill>
                <a:latin typeface="Calibri" panose="020F0502020204030204" pitchFamily="34" charset="0"/>
                <a:cs typeface="Calibri" panose="020F0502020204030204" pitchFamily="34" charset="0"/>
              </a:rPr>
              <a:t>colliders</a:t>
            </a:r>
            <a:r>
              <a:rPr lang="es-ES" sz="22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Versiones 3D:</a:t>
            </a:r>
          </a:p>
          <a:p>
            <a:pPr lvl="1">
              <a:spcBef>
                <a:spcPts val="0"/>
              </a:spcBef>
              <a:spcAft>
                <a:spcPts val="0"/>
              </a:spcAft>
            </a:pPr>
            <a:r>
              <a:rPr lang="es-ES" sz="2200" dirty="0" err="1">
                <a:solidFill>
                  <a:schemeClr val="tx1"/>
                </a:solidFill>
                <a:latin typeface="Calibri" panose="020F0502020204030204" pitchFamily="34" charset="0"/>
                <a:cs typeface="Calibri" panose="020F0502020204030204" pitchFamily="34" charset="0"/>
              </a:rPr>
              <a:t>void</a:t>
            </a:r>
            <a:r>
              <a:rPr lang="es-ES" sz="2200" dirty="0">
                <a:solidFill>
                  <a:schemeClr val="tx1"/>
                </a:solidFill>
                <a:latin typeface="Calibri" panose="020F0502020204030204" pitchFamily="34" charset="0"/>
                <a:cs typeface="Calibri" panose="020F0502020204030204" pitchFamily="34" charset="0"/>
              </a:rPr>
              <a:t> </a:t>
            </a:r>
            <a:r>
              <a:rPr lang="es-ES" sz="2200" dirty="0" err="1">
                <a:solidFill>
                  <a:schemeClr val="tx1"/>
                </a:solidFill>
                <a:latin typeface="Calibri" panose="020F0502020204030204" pitchFamily="34" charset="0"/>
                <a:cs typeface="Calibri" panose="020F0502020204030204" pitchFamily="34" charset="0"/>
              </a:rPr>
              <a:t>OnCollisionEnter</a:t>
            </a:r>
            <a:r>
              <a:rPr lang="es-ES" sz="2200" dirty="0">
                <a:solidFill>
                  <a:schemeClr val="tx1"/>
                </a:solidFill>
                <a:latin typeface="Calibri" panose="020F0502020204030204" pitchFamily="34" charset="0"/>
                <a:cs typeface="Calibri" panose="020F0502020204030204" pitchFamily="34" charset="0"/>
              </a:rPr>
              <a:t>(</a:t>
            </a:r>
            <a:r>
              <a:rPr lang="es-ES" sz="2200" dirty="0" err="1">
                <a:solidFill>
                  <a:schemeClr val="tx1"/>
                </a:solidFill>
                <a:latin typeface="Calibri" panose="020F0502020204030204" pitchFamily="34" charset="0"/>
                <a:cs typeface="Calibri" panose="020F0502020204030204" pitchFamily="34" charset="0"/>
              </a:rPr>
              <a:t>Collision</a:t>
            </a:r>
            <a:r>
              <a:rPr lang="es-ES" sz="2200" dirty="0">
                <a:solidFill>
                  <a:schemeClr val="tx1"/>
                </a:solidFill>
                <a:latin typeface="Calibri" panose="020F0502020204030204" pitchFamily="34" charset="0"/>
                <a:cs typeface="Calibri" panose="020F0502020204030204" pitchFamily="34" charset="0"/>
              </a:rPr>
              <a:t> </a:t>
            </a:r>
            <a:r>
              <a:rPr lang="es-ES" sz="2200" dirty="0" err="1">
                <a:solidFill>
                  <a:schemeClr val="tx1"/>
                </a:solidFill>
                <a:latin typeface="Calibri" panose="020F0502020204030204" pitchFamily="34" charset="0"/>
                <a:cs typeface="Calibri" panose="020F0502020204030204" pitchFamily="34" charset="0"/>
              </a:rPr>
              <a:t>collision</a:t>
            </a:r>
            <a:r>
              <a:rPr lang="es-ES" sz="2200" dirty="0">
                <a:solidFill>
                  <a:schemeClr val="tx1"/>
                </a:solidFill>
                <a:latin typeface="Calibri" panose="020F0502020204030204" pitchFamily="34" charset="0"/>
                <a:cs typeface="Calibri" panose="020F0502020204030204" pitchFamily="34" charset="0"/>
              </a:rPr>
              <a:t>): se activa en el </a:t>
            </a:r>
            <a:r>
              <a:rPr lang="es-ES" sz="2200" dirty="0" err="1">
                <a:solidFill>
                  <a:schemeClr val="tx1"/>
                </a:solidFill>
                <a:latin typeface="Calibri" panose="020F0502020204030204" pitchFamily="34" charset="0"/>
                <a:cs typeface="Calibri" panose="020F0502020204030204" pitchFamily="34" charset="0"/>
              </a:rPr>
              <a:t>frame</a:t>
            </a:r>
            <a:r>
              <a:rPr lang="es-ES" sz="2200" dirty="0">
                <a:solidFill>
                  <a:schemeClr val="tx1"/>
                </a:solidFill>
                <a:latin typeface="Calibri" panose="020F0502020204030204" pitchFamily="34" charset="0"/>
                <a:cs typeface="Calibri" panose="020F0502020204030204" pitchFamily="34" charset="0"/>
              </a:rPr>
              <a:t> en el que inicia la colisión.</a:t>
            </a:r>
          </a:p>
          <a:p>
            <a:pPr lvl="1">
              <a:spcBef>
                <a:spcPts val="0"/>
              </a:spcBef>
              <a:spcAft>
                <a:spcPts val="0"/>
              </a:spcAft>
            </a:pPr>
            <a:r>
              <a:rPr lang="es-ES" sz="2200" dirty="0" err="1">
                <a:solidFill>
                  <a:schemeClr val="tx1"/>
                </a:solidFill>
                <a:latin typeface="Calibri" panose="020F0502020204030204" pitchFamily="34" charset="0"/>
                <a:cs typeface="Calibri" panose="020F0502020204030204" pitchFamily="34" charset="0"/>
              </a:rPr>
              <a:t>void</a:t>
            </a:r>
            <a:r>
              <a:rPr lang="es-ES" sz="2200" dirty="0">
                <a:solidFill>
                  <a:schemeClr val="tx1"/>
                </a:solidFill>
                <a:latin typeface="Calibri" panose="020F0502020204030204" pitchFamily="34" charset="0"/>
                <a:cs typeface="Calibri" panose="020F0502020204030204" pitchFamily="34" charset="0"/>
              </a:rPr>
              <a:t> </a:t>
            </a:r>
            <a:r>
              <a:rPr lang="es-ES" sz="2200" dirty="0" err="1">
                <a:solidFill>
                  <a:schemeClr val="tx1"/>
                </a:solidFill>
                <a:latin typeface="Calibri" panose="020F0502020204030204" pitchFamily="34" charset="0"/>
                <a:cs typeface="Calibri" panose="020F0502020204030204" pitchFamily="34" charset="0"/>
              </a:rPr>
              <a:t>OnCollisionStay</a:t>
            </a:r>
            <a:r>
              <a:rPr lang="es-ES" sz="2200" dirty="0">
                <a:solidFill>
                  <a:schemeClr val="tx1"/>
                </a:solidFill>
                <a:latin typeface="Calibri" panose="020F0502020204030204" pitchFamily="34" charset="0"/>
                <a:cs typeface="Calibri" panose="020F0502020204030204" pitchFamily="34" charset="0"/>
              </a:rPr>
              <a:t>(</a:t>
            </a:r>
            <a:r>
              <a:rPr lang="es-ES" sz="2200" dirty="0" err="1">
                <a:solidFill>
                  <a:schemeClr val="tx1"/>
                </a:solidFill>
                <a:latin typeface="Calibri" panose="020F0502020204030204" pitchFamily="34" charset="0"/>
                <a:cs typeface="Calibri" panose="020F0502020204030204" pitchFamily="34" charset="0"/>
              </a:rPr>
              <a:t>Collision</a:t>
            </a:r>
            <a:r>
              <a:rPr lang="es-ES" sz="2200" dirty="0">
                <a:solidFill>
                  <a:schemeClr val="tx1"/>
                </a:solidFill>
                <a:latin typeface="Calibri" panose="020F0502020204030204" pitchFamily="34" charset="0"/>
                <a:cs typeface="Calibri" panose="020F0502020204030204" pitchFamily="34" charset="0"/>
              </a:rPr>
              <a:t> </a:t>
            </a:r>
            <a:r>
              <a:rPr lang="es-ES" sz="2200" dirty="0" err="1">
                <a:solidFill>
                  <a:schemeClr val="tx1"/>
                </a:solidFill>
                <a:latin typeface="Calibri" panose="020F0502020204030204" pitchFamily="34" charset="0"/>
                <a:cs typeface="Calibri" panose="020F0502020204030204" pitchFamily="34" charset="0"/>
              </a:rPr>
              <a:t>collision</a:t>
            </a:r>
            <a:r>
              <a:rPr lang="es-ES" sz="2200" dirty="0">
                <a:solidFill>
                  <a:schemeClr val="tx1"/>
                </a:solidFill>
                <a:latin typeface="Calibri" panose="020F0502020204030204" pitchFamily="34" charset="0"/>
                <a:cs typeface="Calibri" panose="020F0502020204030204" pitchFamily="34" charset="0"/>
              </a:rPr>
              <a:t>): activo mientras la colisión se mantiene.</a:t>
            </a:r>
          </a:p>
          <a:p>
            <a:pPr lvl="1">
              <a:spcBef>
                <a:spcPts val="0"/>
              </a:spcBef>
              <a:spcAft>
                <a:spcPts val="0"/>
              </a:spcAft>
            </a:pPr>
            <a:r>
              <a:rPr lang="es-ES" sz="2200" dirty="0" err="1">
                <a:solidFill>
                  <a:schemeClr val="tx1"/>
                </a:solidFill>
                <a:latin typeface="Calibri" panose="020F0502020204030204" pitchFamily="34" charset="0"/>
                <a:cs typeface="Calibri" panose="020F0502020204030204" pitchFamily="34" charset="0"/>
              </a:rPr>
              <a:t>void</a:t>
            </a:r>
            <a:r>
              <a:rPr lang="es-ES" sz="2200" dirty="0">
                <a:solidFill>
                  <a:schemeClr val="tx1"/>
                </a:solidFill>
                <a:latin typeface="Calibri" panose="020F0502020204030204" pitchFamily="34" charset="0"/>
                <a:cs typeface="Calibri" panose="020F0502020204030204" pitchFamily="34" charset="0"/>
              </a:rPr>
              <a:t> </a:t>
            </a:r>
            <a:r>
              <a:rPr lang="es-ES" sz="2200" dirty="0" err="1">
                <a:solidFill>
                  <a:schemeClr val="tx1"/>
                </a:solidFill>
                <a:latin typeface="Calibri" panose="020F0502020204030204" pitchFamily="34" charset="0"/>
                <a:cs typeface="Calibri" panose="020F0502020204030204" pitchFamily="34" charset="0"/>
              </a:rPr>
              <a:t>OnCollisionExit</a:t>
            </a:r>
            <a:r>
              <a:rPr lang="es-ES" sz="2200" dirty="0">
                <a:solidFill>
                  <a:schemeClr val="tx1"/>
                </a:solidFill>
                <a:latin typeface="Calibri" panose="020F0502020204030204" pitchFamily="34" charset="0"/>
                <a:cs typeface="Calibri" panose="020F0502020204030204" pitchFamily="34" charset="0"/>
              </a:rPr>
              <a:t>(</a:t>
            </a:r>
            <a:r>
              <a:rPr lang="es-ES" sz="2200" dirty="0" err="1">
                <a:solidFill>
                  <a:schemeClr val="tx1"/>
                </a:solidFill>
                <a:latin typeface="Calibri" panose="020F0502020204030204" pitchFamily="34" charset="0"/>
                <a:cs typeface="Calibri" panose="020F0502020204030204" pitchFamily="34" charset="0"/>
              </a:rPr>
              <a:t>Collision</a:t>
            </a:r>
            <a:r>
              <a:rPr lang="es-ES" sz="2200" dirty="0">
                <a:solidFill>
                  <a:schemeClr val="tx1"/>
                </a:solidFill>
                <a:latin typeface="Calibri" panose="020F0502020204030204" pitchFamily="34" charset="0"/>
                <a:cs typeface="Calibri" panose="020F0502020204030204" pitchFamily="34" charset="0"/>
              </a:rPr>
              <a:t> </a:t>
            </a:r>
            <a:r>
              <a:rPr lang="es-ES" sz="2200" dirty="0" err="1">
                <a:solidFill>
                  <a:schemeClr val="tx1"/>
                </a:solidFill>
                <a:latin typeface="Calibri" panose="020F0502020204030204" pitchFamily="34" charset="0"/>
                <a:cs typeface="Calibri" panose="020F0502020204030204" pitchFamily="34" charset="0"/>
              </a:rPr>
              <a:t>collision</a:t>
            </a:r>
            <a:r>
              <a:rPr lang="es-ES" sz="2200" dirty="0">
                <a:solidFill>
                  <a:schemeClr val="tx1"/>
                </a:solidFill>
                <a:latin typeface="Calibri" panose="020F0502020204030204" pitchFamily="34" charset="0"/>
                <a:cs typeface="Calibri" panose="020F0502020204030204" pitchFamily="34" charset="0"/>
              </a:rPr>
              <a:t>): se activa en el </a:t>
            </a:r>
            <a:r>
              <a:rPr lang="es-ES" sz="2200" dirty="0" err="1">
                <a:solidFill>
                  <a:schemeClr val="tx1"/>
                </a:solidFill>
                <a:latin typeface="Calibri" panose="020F0502020204030204" pitchFamily="34" charset="0"/>
                <a:cs typeface="Calibri" panose="020F0502020204030204" pitchFamily="34" charset="0"/>
              </a:rPr>
              <a:t>frame</a:t>
            </a:r>
            <a:r>
              <a:rPr lang="es-ES" sz="2200" dirty="0">
                <a:solidFill>
                  <a:schemeClr val="tx1"/>
                </a:solidFill>
                <a:latin typeface="Calibri" panose="020F0502020204030204" pitchFamily="34" charset="0"/>
                <a:cs typeface="Calibri" panose="020F0502020204030204" pitchFamily="34" charset="0"/>
              </a:rPr>
              <a:t> que termina la colisión.</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Versiones 2D:</a:t>
            </a:r>
          </a:p>
          <a:p>
            <a:pPr lvl="1">
              <a:spcBef>
                <a:spcPts val="0"/>
              </a:spcBef>
              <a:spcAft>
                <a:spcPts val="0"/>
              </a:spcAft>
            </a:pPr>
            <a:r>
              <a:rPr lang="es-ES" sz="2200" dirty="0" err="1">
                <a:solidFill>
                  <a:schemeClr val="tx1"/>
                </a:solidFill>
                <a:latin typeface="Calibri" panose="020F0502020204030204" pitchFamily="34" charset="0"/>
                <a:cs typeface="Calibri" panose="020F0502020204030204" pitchFamily="34" charset="0"/>
              </a:rPr>
              <a:t>void</a:t>
            </a:r>
            <a:r>
              <a:rPr lang="es-ES" sz="2200" dirty="0">
                <a:solidFill>
                  <a:schemeClr val="tx1"/>
                </a:solidFill>
                <a:latin typeface="Calibri" panose="020F0502020204030204" pitchFamily="34" charset="0"/>
                <a:cs typeface="Calibri" panose="020F0502020204030204" pitchFamily="34" charset="0"/>
              </a:rPr>
              <a:t> OnCollisionEnter2D(</a:t>
            </a:r>
            <a:r>
              <a:rPr lang="es-ES" sz="2200" dirty="0" err="1">
                <a:solidFill>
                  <a:schemeClr val="tx1"/>
                </a:solidFill>
                <a:latin typeface="Calibri" panose="020F0502020204030204" pitchFamily="34" charset="0"/>
                <a:cs typeface="Calibri" panose="020F0502020204030204" pitchFamily="34" charset="0"/>
              </a:rPr>
              <a:t>Collision</a:t>
            </a:r>
            <a:r>
              <a:rPr lang="es-ES" sz="2200" dirty="0">
                <a:solidFill>
                  <a:schemeClr val="tx1"/>
                </a:solidFill>
                <a:latin typeface="Calibri" panose="020F0502020204030204" pitchFamily="34" charset="0"/>
                <a:cs typeface="Calibri" panose="020F0502020204030204" pitchFamily="34" charset="0"/>
              </a:rPr>
              <a:t> </a:t>
            </a:r>
            <a:r>
              <a:rPr lang="es-ES" sz="2200" dirty="0" err="1">
                <a:solidFill>
                  <a:schemeClr val="tx1"/>
                </a:solidFill>
                <a:latin typeface="Calibri" panose="020F0502020204030204" pitchFamily="34" charset="0"/>
                <a:cs typeface="Calibri" panose="020F0502020204030204" pitchFamily="34" charset="0"/>
              </a:rPr>
              <a:t>collision</a:t>
            </a:r>
            <a:r>
              <a:rPr lang="es-ES" sz="22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200" dirty="0" err="1">
                <a:solidFill>
                  <a:schemeClr val="tx1"/>
                </a:solidFill>
                <a:latin typeface="Calibri" panose="020F0502020204030204" pitchFamily="34" charset="0"/>
                <a:cs typeface="Calibri" panose="020F0502020204030204" pitchFamily="34" charset="0"/>
              </a:rPr>
              <a:t>void</a:t>
            </a:r>
            <a:r>
              <a:rPr lang="es-ES" sz="2200" dirty="0">
                <a:solidFill>
                  <a:schemeClr val="tx1"/>
                </a:solidFill>
                <a:latin typeface="Calibri" panose="020F0502020204030204" pitchFamily="34" charset="0"/>
                <a:cs typeface="Calibri" panose="020F0502020204030204" pitchFamily="34" charset="0"/>
              </a:rPr>
              <a:t> OnCollisionStay2D(</a:t>
            </a:r>
            <a:r>
              <a:rPr lang="es-ES" sz="2200" dirty="0" err="1">
                <a:solidFill>
                  <a:schemeClr val="tx1"/>
                </a:solidFill>
                <a:latin typeface="Calibri" panose="020F0502020204030204" pitchFamily="34" charset="0"/>
                <a:cs typeface="Calibri" panose="020F0502020204030204" pitchFamily="34" charset="0"/>
              </a:rPr>
              <a:t>Collision</a:t>
            </a:r>
            <a:r>
              <a:rPr lang="es-ES" sz="2200" dirty="0">
                <a:solidFill>
                  <a:schemeClr val="tx1"/>
                </a:solidFill>
                <a:latin typeface="Calibri" panose="020F0502020204030204" pitchFamily="34" charset="0"/>
                <a:cs typeface="Calibri" panose="020F0502020204030204" pitchFamily="34" charset="0"/>
              </a:rPr>
              <a:t> </a:t>
            </a:r>
            <a:r>
              <a:rPr lang="es-ES" sz="2200" dirty="0" err="1">
                <a:solidFill>
                  <a:schemeClr val="tx1"/>
                </a:solidFill>
                <a:latin typeface="Calibri" panose="020F0502020204030204" pitchFamily="34" charset="0"/>
                <a:cs typeface="Calibri" panose="020F0502020204030204" pitchFamily="34" charset="0"/>
              </a:rPr>
              <a:t>collision</a:t>
            </a:r>
            <a:r>
              <a:rPr lang="es-ES" sz="22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200" dirty="0" err="1">
                <a:solidFill>
                  <a:schemeClr val="tx1"/>
                </a:solidFill>
                <a:latin typeface="Calibri" panose="020F0502020204030204" pitchFamily="34" charset="0"/>
                <a:cs typeface="Calibri" panose="020F0502020204030204" pitchFamily="34" charset="0"/>
              </a:rPr>
              <a:t>void</a:t>
            </a:r>
            <a:r>
              <a:rPr lang="es-ES" sz="2200" dirty="0">
                <a:solidFill>
                  <a:schemeClr val="tx1"/>
                </a:solidFill>
                <a:latin typeface="Calibri" panose="020F0502020204030204" pitchFamily="34" charset="0"/>
                <a:cs typeface="Calibri" panose="020F0502020204030204" pitchFamily="34" charset="0"/>
              </a:rPr>
              <a:t> OnCollisionExit2D(</a:t>
            </a:r>
            <a:r>
              <a:rPr lang="es-ES" sz="2200" dirty="0" err="1">
                <a:solidFill>
                  <a:schemeClr val="tx1"/>
                </a:solidFill>
                <a:latin typeface="Calibri" panose="020F0502020204030204" pitchFamily="34" charset="0"/>
                <a:cs typeface="Calibri" panose="020F0502020204030204" pitchFamily="34" charset="0"/>
              </a:rPr>
              <a:t>Collision</a:t>
            </a:r>
            <a:r>
              <a:rPr lang="es-ES" sz="2200" dirty="0">
                <a:solidFill>
                  <a:schemeClr val="tx1"/>
                </a:solidFill>
                <a:latin typeface="Calibri" panose="020F0502020204030204" pitchFamily="34" charset="0"/>
                <a:cs typeface="Calibri" panose="020F0502020204030204" pitchFamily="34" charset="0"/>
              </a:rPr>
              <a:t> </a:t>
            </a:r>
            <a:r>
              <a:rPr lang="es-ES" sz="2200" dirty="0" err="1">
                <a:solidFill>
                  <a:schemeClr val="tx1"/>
                </a:solidFill>
                <a:latin typeface="Calibri" panose="020F0502020204030204" pitchFamily="34" charset="0"/>
                <a:cs typeface="Calibri" panose="020F0502020204030204" pitchFamily="34" charset="0"/>
              </a:rPr>
              <a:t>collision</a:t>
            </a:r>
            <a:r>
              <a:rPr lang="es-ES" sz="22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En estos métodos se recibe </a:t>
            </a:r>
            <a:r>
              <a:rPr lang="es-ES" sz="2200" b="1" dirty="0">
                <a:solidFill>
                  <a:schemeClr val="tx1"/>
                </a:solidFill>
                <a:latin typeface="Calibri" panose="020F0502020204030204" pitchFamily="34" charset="0"/>
                <a:cs typeface="Calibri" panose="020F0502020204030204" pitchFamily="34" charset="0"/>
              </a:rPr>
              <a:t>un objeto del tipo </a:t>
            </a:r>
            <a:r>
              <a:rPr lang="es-ES" sz="2200" b="1" dirty="0" err="1">
                <a:solidFill>
                  <a:schemeClr val="tx1"/>
                </a:solidFill>
                <a:latin typeface="Calibri" panose="020F0502020204030204" pitchFamily="34" charset="0"/>
                <a:cs typeface="Calibri" panose="020F0502020204030204" pitchFamily="34" charset="0"/>
              </a:rPr>
              <a:t>Collisión</a:t>
            </a:r>
            <a:r>
              <a:rPr lang="es-ES" sz="2200" b="1" dirty="0">
                <a:solidFill>
                  <a:schemeClr val="tx1"/>
                </a:solidFill>
                <a:latin typeface="Calibri" panose="020F0502020204030204" pitchFamily="34" charset="0"/>
                <a:cs typeface="Calibri" panose="020F0502020204030204" pitchFamily="34" charset="0"/>
              </a:rPr>
              <a:t> </a:t>
            </a:r>
            <a:r>
              <a:rPr lang="es-ES" sz="2200" dirty="0">
                <a:solidFill>
                  <a:schemeClr val="tx1"/>
                </a:solidFill>
                <a:latin typeface="Calibri" panose="020F0502020204030204" pitchFamily="34" charset="0"/>
                <a:cs typeface="Calibri" panose="020F0502020204030204" pitchFamily="34" charset="0"/>
              </a:rPr>
              <a:t>a través del cual se podrá acceder a todo lo relacionado con la colisión y con el otro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5009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15.- Colisiones con </a:t>
            </a:r>
            <a:r>
              <a:rPr lang="es-ES" sz="3600" b="1" cap="none" dirty="0" err="1">
                <a:solidFill>
                  <a:schemeClr val="accent1"/>
                </a:solidFill>
                <a:latin typeface="Calibri" panose="020F0502020204030204" pitchFamily="34" charset="0"/>
                <a:cs typeface="Calibri" panose="020F0502020204030204" pitchFamily="34" charset="0"/>
              </a:rPr>
              <a:t>Collider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3200" dirty="0">
                <a:solidFill>
                  <a:schemeClr val="tx1"/>
                </a:solidFill>
                <a:latin typeface="Calibri" panose="020F0502020204030204" pitchFamily="34" charset="0"/>
                <a:cs typeface="Calibri" panose="020F0502020204030204" pitchFamily="34" charset="0"/>
              </a:rPr>
              <a:t>Al colisionar con otros </a:t>
            </a:r>
            <a:r>
              <a:rPr lang="es-ES" sz="3200" dirty="0" err="1">
                <a:solidFill>
                  <a:schemeClr val="tx1"/>
                </a:solidFill>
                <a:latin typeface="Calibri" panose="020F0502020204030204" pitchFamily="34" charset="0"/>
                <a:cs typeface="Calibri" panose="020F0502020204030204" pitchFamily="34" charset="0"/>
              </a:rPr>
              <a:t>GameObjects</a:t>
            </a:r>
            <a:r>
              <a:rPr lang="es-ES" sz="3200" dirty="0">
                <a:solidFill>
                  <a:schemeClr val="tx1"/>
                </a:solidFill>
                <a:latin typeface="Calibri" panose="020F0502020204030204" pitchFamily="34" charset="0"/>
                <a:cs typeface="Calibri" panose="020F0502020204030204" pitchFamily="34" charset="0"/>
              </a:rPr>
              <a:t> se pueden ejecutar acciones.</a:t>
            </a:r>
          </a:p>
          <a:p>
            <a:pPr marL="0" indent="0">
              <a:spcBef>
                <a:spcPts val="0"/>
              </a:spcBef>
              <a:spcAft>
                <a:spcPts val="0"/>
              </a:spcAft>
              <a:buNone/>
            </a:pPr>
            <a:endParaRPr lang="es-ES" sz="3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3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3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3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3200" dirty="0">
                <a:solidFill>
                  <a:schemeClr val="tx1"/>
                </a:solidFill>
                <a:latin typeface="Calibri" panose="020F0502020204030204" pitchFamily="34" charset="0"/>
                <a:cs typeface="Calibri" panose="020F0502020204030204" pitchFamily="34" charset="0"/>
              </a:rPr>
              <a:t>A través de la colisión se puede acceder a todos los elementos del </a:t>
            </a:r>
            <a:r>
              <a:rPr lang="es-ES" sz="3200" dirty="0" err="1">
                <a:solidFill>
                  <a:schemeClr val="tx1"/>
                </a:solidFill>
                <a:latin typeface="Calibri" panose="020F0502020204030204" pitchFamily="34" charset="0"/>
                <a:cs typeface="Calibri" panose="020F0502020204030204" pitchFamily="34" charset="0"/>
              </a:rPr>
              <a:t>GameObject</a:t>
            </a:r>
            <a:r>
              <a:rPr lang="es-ES" sz="3200" dirty="0">
                <a:solidFill>
                  <a:schemeClr val="tx1"/>
                </a:solidFill>
                <a:latin typeface="Calibri" panose="020F0502020204030204" pitchFamily="34" charset="0"/>
                <a:cs typeface="Calibri" panose="020F0502020204030204" pitchFamily="34" charset="0"/>
              </a:rPr>
              <a:t> contra el que se ha colisionado.</a:t>
            </a:r>
          </a:p>
        </p:txBody>
      </p:sp>
      <p:pic>
        <p:nvPicPr>
          <p:cNvPr id="7" name="Imagen 6">
            <a:extLst>
              <a:ext uri="{FF2B5EF4-FFF2-40B4-BE49-F238E27FC236}">
                <a16:creationId xmlns:a16="http://schemas.microsoft.com/office/drawing/2014/main" id="{ABAACF5A-206C-45A3-8B75-E0FEB6F5CF54}"/>
              </a:ext>
            </a:extLst>
          </p:cNvPr>
          <p:cNvPicPr>
            <a:picLocks noChangeAspect="1"/>
          </p:cNvPicPr>
          <p:nvPr/>
        </p:nvPicPr>
        <p:blipFill>
          <a:blip r:embed="rId2"/>
          <a:stretch>
            <a:fillRect/>
          </a:stretch>
        </p:blipFill>
        <p:spPr>
          <a:xfrm>
            <a:off x="3901783" y="1916832"/>
            <a:ext cx="4388433" cy="1239352"/>
          </a:xfrm>
          <a:prstGeom prst="rect">
            <a:avLst/>
          </a:prstGeom>
          <a:noFill/>
          <a:ln w="57150">
            <a:solidFill>
              <a:schemeClr val="accent2"/>
            </a:solidFill>
          </a:ln>
        </p:spPr>
      </p:pic>
      <p:pic>
        <p:nvPicPr>
          <p:cNvPr id="8" name="Imagen 7">
            <a:extLst>
              <a:ext uri="{FF2B5EF4-FFF2-40B4-BE49-F238E27FC236}">
                <a16:creationId xmlns:a16="http://schemas.microsoft.com/office/drawing/2014/main" id="{922CCA59-13BC-49D7-BE03-0806E925D1FF}"/>
              </a:ext>
            </a:extLst>
          </p:cNvPr>
          <p:cNvPicPr>
            <a:picLocks noChangeAspect="1"/>
          </p:cNvPicPr>
          <p:nvPr/>
        </p:nvPicPr>
        <p:blipFill>
          <a:blip r:embed="rId3"/>
          <a:stretch>
            <a:fillRect/>
          </a:stretch>
        </p:blipFill>
        <p:spPr>
          <a:xfrm>
            <a:off x="3363213" y="4849585"/>
            <a:ext cx="5465572" cy="1556687"/>
          </a:xfrm>
          <a:prstGeom prst="rect">
            <a:avLst/>
          </a:prstGeom>
          <a:noFill/>
          <a:ln w="57150">
            <a:solidFill>
              <a:schemeClr val="accent2"/>
            </a:solidFill>
          </a:ln>
        </p:spPr>
      </p:pic>
    </p:spTree>
    <p:extLst>
      <p:ext uri="{BB962C8B-B14F-4D97-AF65-F5344CB8AC3E}">
        <p14:creationId xmlns:p14="http://schemas.microsoft.com/office/powerpoint/2010/main" val="19724931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16.- Colisiones con </a:t>
            </a:r>
            <a:r>
              <a:rPr lang="es-ES" sz="3600" b="1" cap="none" dirty="0" err="1">
                <a:solidFill>
                  <a:schemeClr val="accent1"/>
                </a:solidFill>
                <a:latin typeface="Calibri" panose="020F0502020204030204" pitchFamily="34" charset="0"/>
                <a:cs typeface="Calibri" panose="020F0502020204030204" pitchFamily="34" charset="0"/>
              </a:rPr>
              <a:t>Trigger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Las </a:t>
            </a:r>
            <a:r>
              <a:rPr lang="es-ES" sz="2200" b="1" dirty="0">
                <a:solidFill>
                  <a:schemeClr val="tx1"/>
                </a:solidFill>
                <a:latin typeface="Calibri" panose="020F0502020204030204" pitchFamily="34" charset="0"/>
                <a:cs typeface="Calibri" panose="020F0502020204030204" pitchFamily="34" charset="0"/>
              </a:rPr>
              <a:t>colisiones con </a:t>
            </a:r>
            <a:r>
              <a:rPr lang="es-ES" sz="2200" b="1" dirty="0" err="1">
                <a:solidFill>
                  <a:schemeClr val="tx1"/>
                </a:solidFill>
                <a:latin typeface="Calibri" panose="020F0502020204030204" pitchFamily="34" charset="0"/>
                <a:cs typeface="Calibri" panose="020F0502020204030204" pitchFamily="34" charset="0"/>
              </a:rPr>
              <a:t>trigger</a:t>
            </a:r>
            <a:r>
              <a:rPr lang="es-ES" sz="2200" dirty="0">
                <a:solidFill>
                  <a:schemeClr val="tx1"/>
                </a:solidFill>
                <a:latin typeface="Calibri" panose="020F0502020204030204" pitchFamily="34" charset="0"/>
                <a:cs typeface="Calibri" panose="020F0502020204030204" pitchFamily="34" charset="0"/>
              </a:rPr>
              <a:t> se utilizan para determinar si un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esta en una zona determinada</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Por ejemplo:</a:t>
            </a:r>
          </a:p>
          <a:p>
            <a:pPr lvl="1">
              <a:spcBef>
                <a:spcPts val="0"/>
              </a:spcBef>
              <a:spcAft>
                <a:spcPts val="0"/>
              </a:spcAft>
            </a:pPr>
            <a:r>
              <a:rPr lang="es-ES" sz="2200" dirty="0">
                <a:solidFill>
                  <a:schemeClr val="tx1"/>
                </a:solidFill>
                <a:latin typeface="Calibri" panose="020F0502020204030204" pitchFamily="34" charset="0"/>
                <a:cs typeface="Calibri" panose="020F0502020204030204" pitchFamily="34" charset="0"/>
              </a:rPr>
              <a:t>Un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tiene un </a:t>
            </a:r>
            <a:r>
              <a:rPr lang="es-ES" sz="2200" dirty="0" err="1">
                <a:solidFill>
                  <a:schemeClr val="tx1"/>
                </a:solidFill>
                <a:latin typeface="Calibri" panose="020F0502020204030204" pitchFamily="34" charset="0"/>
                <a:cs typeface="Calibri" panose="020F0502020204030204" pitchFamily="34" charset="0"/>
              </a:rPr>
              <a:t>collider</a:t>
            </a:r>
            <a:r>
              <a:rPr lang="es-ES" sz="2200" dirty="0">
                <a:solidFill>
                  <a:schemeClr val="tx1"/>
                </a:solidFill>
                <a:latin typeface="Calibri" panose="020F0502020204030204" pitchFamily="34" charset="0"/>
                <a:cs typeface="Calibri" panose="020F0502020204030204" pitchFamily="34" charset="0"/>
              </a:rPr>
              <a:t> más grande que su tamaño para poder detectar que el jugador está en su radio de acción y cuando pulse una tecla lo pueda recoger (consumible) o utilizar (interruptor).</a:t>
            </a:r>
          </a:p>
          <a:p>
            <a:pPr lvl="1">
              <a:spcBef>
                <a:spcPts val="0"/>
              </a:spcBef>
              <a:spcAft>
                <a:spcPts val="0"/>
              </a:spcAft>
            </a:pPr>
            <a:r>
              <a:rPr lang="es-ES" sz="2200" dirty="0">
                <a:solidFill>
                  <a:schemeClr val="tx1"/>
                </a:solidFill>
                <a:latin typeface="Calibri" panose="020F0502020204030204" pitchFamily="34" charset="0"/>
                <a:cs typeface="Calibri" panose="020F0502020204030204" pitchFamily="34" charset="0"/>
              </a:rPr>
              <a:t>Un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vacío tiene un </a:t>
            </a:r>
            <a:r>
              <a:rPr lang="es-ES" sz="2200" dirty="0" err="1">
                <a:solidFill>
                  <a:schemeClr val="tx1"/>
                </a:solidFill>
                <a:latin typeface="Calibri" panose="020F0502020204030204" pitchFamily="34" charset="0"/>
                <a:cs typeface="Calibri" panose="020F0502020204030204" pitchFamily="34" charset="0"/>
              </a:rPr>
              <a:t>collider</a:t>
            </a:r>
            <a:r>
              <a:rPr lang="es-ES" sz="2200" dirty="0">
                <a:solidFill>
                  <a:schemeClr val="tx1"/>
                </a:solidFill>
                <a:latin typeface="Calibri" panose="020F0502020204030204" pitchFamily="34" charset="0"/>
                <a:cs typeface="Calibri" panose="020F0502020204030204" pitchFamily="34" charset="0"/>
              </a:rPr>
              <a:t> para detectar si el jugador está dentro de él.</a:t>
            </a:r>
          </a:p>
          <a:p>
            <a:pPr lvl="1">
              <a:spcBef>
                <a:spcPts val="0"/>
              </a:spcBef>
              <a:spcAft>
                <a:spcPts val="0"/>
              </a:spcAft>
            </a:pPr>
            <a:r>
              <a:rPr lang="es-ES" sz="22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Para que un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actúe como </a:t>
            </a:r>
            <a:r>
              <a:rPr lang="es-ES" sz="2200" dirty="0" err="1">
                <a:solidFill>
                  <a:schemeClr val="tx1"/>
                </a:solidFill>
                <a:latin typeface="Calibri" panose="020F0502020204030204" pitchFamily="34" charset="0"/>
                <a:cs typeface="Calibri" panose="020F0502020204030204" pitchFamily="34" charset="0"/>
              </a:rPr>
              <a:t>Trigger</a:t>
            </a:r>
            <a:r>
              <a:rPr lang="es-ES" sz="2200" dirty="0">
                <a:solidFill>
                  <a:schemeClr val="tx1"/>
                </a:solidFill>
                <a:latin typeface="Calibri" panose="020F0502020204030204" pitchFamily="34" charset="0"/>
                <a:cs typeface="Calibri" panose="020F0502020204030204" pitchFamily="34" charset="0"/>
              </a:rPr>
              <a:t> se debe marcar la opción </a:t>
            </a:r>
            <a:r>
              <a:rPr lang="es-ES" sz="2200" b="1" dirty="0" err="1">
                <a:solidFill>
                  <a:schemeClr val="tx1"/>
                </a:solidFill>
                <a:latin typeface="Calibri" panose="020F0502020204030204" pitchFamily="34" charset="0"/>
                <a:cs typeface="Calibri" panose="020F0502020204030204" pitchFamily="34" charset="0"/>
              </a:rPr>
              <a:t>Is</a:t>
            </a:r>
            <a:r>
              <a:rPr lang="es-ES" sz="2200" b="1" dirty="0">
                <a:solidFill>
                  <a:schemeClr val="tx1"/>
                </a:solidFill>
                <a:latin typeface="Calibri" panose="020F0502020204030204" pitchFamily="34" charset="0"/>
                <a:cs typeface="Calibri" panose="020F0502020204030204" pitchFamily="34" charset="0"/>
              </a:rPr>
              <a:t> </a:t>
            </a:r>
            <a:r>
              <a:rPr lang="es-ES" sz="2200" b="1" dirty="0" err="1">
                <a:solidFill>
                  <a:schemeClr val="tx1"/>
                </a:solidFill>
                <a:latin typeface="Calibri" panose="020F0502020204030204" pitchFamily="34" charset="0"/>
                <a:cs typeface="Calibri" panose="020F0502020204030204" pitchFamily="34" charset="0"/>
              </a:rPr>
              <a:t>Trigger</a:t>
            </a:r>
            <a:r>
              <a:rPr lang="es-ES" sz="2200" dirty="0">
                <a:solidFill>
                  <a:schemeClr val="tx1"/>
                </a:solidFill>
                <a:latin typeface="Calibri" panose="020F0502020204030204" pitchFamily="34" charset="0"/>
                <a:cs typeface="Calibri" panose="020F0502020204030204" pitchFamily="34" charset="0"/>
              </a:rPr>
              <a:t> en el Inspector dentro del componente </a:t>
            </a:r>
            <a:r>
              <a:rPr lang="es-ES" sz="2200" dirty="0" err="1">
                <a:solidFill>
                  <a:schemeClr val="tx1"/>
                </a:solidFill>
                <a:latin typeface="Calibri" panose="020F0502020204030204" pitchFamily="34" charset="0"/>
                <a:cs typeface="Calibri" panose="020F0502020204030204" pitchFamily="34" charset="0"/>
              </a:rPr>
              <a:t>Collider</a:t>
            </a:r>
            <a:r>
              <a:rPr lang="es-ES" sz="22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En ocasiones los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que actúan como </a:t>
            </a:r>
            <a:r>
              <a:rPr lang="es-ES" sz="2200" dirty="0" err="1">
                <a:solidFill>
                  <a:schemeClr val="tx1"/>
                </a:solidFill>
                <a:latin typeface="Calibri" panose="020F0502020204030204" pitchFamily="34" charset="0"/>
                <a:cs typeface="Calibri" panose="020F0502020204030204" pitchFamily="34" charset="0"/>
              </a:rPr>
              <a:t>Trigger</a:t>
            </a:r>
            <a:r>
              <a:rPr lang="es-ES" sz="2200" dirty="0">
                <a:solidFill>
                  <a:schemeClr val="tx1"/>
                </a:solidFill>
                <a:latin typeface="Calibri" panose="020F0502020204030204" pitchFamily="34" charset="0"/>
                <a:cs typeface="Calibri" panose="020F0502020204030204" pitchFamily="34" charset="0"/>
              </a:rPr>
              <a:t> solo tienen los componentes </a:t>
            </a:r>
            <a:r>
              <a:rPr lang="es-ES" sz="2200" dirty="0" err="1">
                <a:solidFill>
                  <a:schemeClr val="tx1"/>
                </a:solidFill>
                <a:latin typeface="Calibri" panose="020F0502020204030204" pitchFamily="34" charset="0"/>
                <a:cs typeface="Calibri" panose="020F0502020204030204" pitchFamily="34" charset="0"/>
              </a:rPr>
              <a:t>Transform</a:t>
            </a:r>
            <a:r>
              <a:rPr lang="es-ES" sz="2200" dirty="0">
                <a:solidFill>
                  <a:schemeClr val="tx1"/>
                </a:solidFill>
                <a:latin typeface="Calibri" panose="020F0502020204030204" pitchFamily="34" charset="0"/>
                <a:cs typeface="Calibri" panose="020F0502020204030204" pitchFamily="34" charset="0"/>
              </a:rPr>
              <a:t> y </a:t>
            </a:r>
            <a:r>
              <a:rPr lang="es-ES" sz="2200" dirty="0" err="1">
                <a:solidFill>
                  <a:schemeClr val="tx1"/>
                </a:solidFill>
                <a:latin typeface="Calibri" panose="020F0502020204030204" pitchFamily="34" charset="0"/>
                <a:cs typeface="Calibri" panose="020F0502020204030204" pitchFamily="34" charset="0"/>
              </a:rPr>
              <a:t>Collider</a:t>
            </a:r>
            <a:r>
              <a:rPr lang="es-ES" sz="2200" dirty="0">
                <a:solidFill>
                  <a:schemeClr val="tx1"/>
                </a:solidFill>
                <a:latin typeface="Calibri" panose="020F0502020204030204" pitchFamily="34" charset="0"/>
                <a:cs typeface="Calibri" panose="020F0502020204030204" pitchFamily="34" charset="0"/>
              </a:rPr>
              <a:t> porque no es necesario que se muestren en pantalla.</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6059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16.- Colisiones con </a:t>
            </a:r>
            <a:r>
              <a:rPr lang="es-ES" sz="3600" b="1" cap="none" dirty="0" err="1">
                <a:solidFill>
                  <a:schemeClr val="accent1"/>
                </a:solidFill>
                <a:latin typeface="Calibri" panose="020F0502020204030204" pitchFamily="34" charset="0"/>
                <a:cs typeface="Calibri" panose="020F0502020204030204" pitchFamily="34" charset="0"/>
              </a:rPr>
              <a:t>Trigger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Si se configura un </a:t>
            </a:r>
            <a:r>
              <a:rPr lang="es-ES" sz="2200" dirty="0" err="1">
                <a:solidFill>
                  <a:schemeClr val="tx1"/>
                </a:solidFill>
                <a:latin typeface="Calibri" panose="020F0502020204030204" pitchFamily="34" charset="0"/>
                <a:cs typeface="Calibri" panose="020F0502020204030204" pitchFamily="34" charset="0"/>
              </a:rPr>
              <a:t>collider</a:t>
            </a:r>
            <a:r>
              <a:rPr lang="es-ES" sz="2200" dirty="0">
                <a:solidFill>
                  <a:schemeClr val="tx1"/>
                </a:solidFill>
                <a:latin typeface="Calibri" panose="020F0502020204030204" pitchFamily="34" charset="0"/>
                <a:cs typeface="Calibri" panose="020F0502020204030204" pitchFamily="34" charset="0"/>
              </a:rPr>
              <a:t> como</a:t>
            </a:r>
            <a:r>
              <a:rPr lang="es-ES" sz="2200" b="1" dirty="0">
                <a:solidFill>
                  <a:schemeClr val="tx1"/>
                </a:solidFill>
                <a:latin typeface="Calibri" panose="020F0502020204030204" pitchFamily="34" charset="0"/>
                <a:cs typeface="Calibri" panose="020F0502020204030204" pitchFamily="34" charset="0"/>
              </a:rPr>
              <a:t> </a:t>
            </a:r>
            <a:r>
              <a:rPr lang="es-ES" sz="2200" b="1" dirty="0" err="1">
                <a:solidFill>
                  <a:schemeClr val="tx1"/>
                </a:solidFill>
                <a:latin typeface="Calibri" panose="020F0502020204030204" pitchFamily="34" charset="0"/>
                <a:cs typeface="Calibri" panose="020F0502020204030204" pitchFamily="34" charset="0"/>
              </a:rPr>
              <a:t>Is</a:t>
            </a:r>
            <a:r>
              <a:rPr lang="es-ES" sz="2200" b="1" dirty="0">
                <a:solidFill>
                  <a:schemeClr val="tx1"/>
                </a:solidFill>
                <a:latin typeface="Calibri" panose="020F0502020204030204" pitchFamily="34" charset="0"/>
                <a:cs typeface="Calibri" panose="020F0502020204030204" pitchFamily="34" charset="0"/>
              </a:rPr>
              <a:t> </a:t>
            </a:r>
            <a:r>
              <a:rPr lang="es-ES" sz="2200" b="1" dirty="0" err="1">
                <a:solidFill>
                  <a:schemeClr val="tx1"/>
                </a:solidFill>
                <a:latin typeface="Calibri" panose="020F0502020204030204" pitchFamily="34" charset="0"/>
                <a:cs typeface="Calibri" panose="020F0502020204030204" pitchFamily="34" charset="0"/>
              </a:rPr>
              <a:t>Trigger</a:t>
            </a:r>
            <a:r>
              <a:rPr lang="es-ES" sz="2200" dirty="0">
                <a:solidFill>
                  <a:schemeClr val="tx1"/>
                </a:solidFill>
                <a:latin typeface="Calibri" panose="020F0502020204030204" pitchFamily="34" charset="0"/>
                <a:cs typeface="Calibri" panose="020F0502020204030204" pitchFamily="34" charset="0"/>
              </a:rPr>
              <a:t> los métodos que ofrece la clase </a:t>
            </a:r>
            <a:r>
              <a:rPr lang="es-ES" sz="2200" dirty="0" err="1">
                <a:solidFill>
                  <a:schemeClr val="tx1"/>
                </a:solidFill>
                <a:latin typeface="Calibri" panose="020F0502020204030204" pitchFamily="34" charset="0"/>
                <a:cs typeface="Calibri" panose="020F0502020204030204" pitchFamily="34" charset="0"/>
              </a:rPr>
              <a:t>MonoBehaviour</a:t>
            </a:r>
            <a:r>
              <a:rPr lang="es-ES" sz="2200" dirty="0">
                <a:solidFill>
                  <a:schemeClr val="tx1"/>
                </a:solidFill>
                <a:latin typeface="Calibri" panose="020F0502020204030204" pitchFamily="34" charset="0"/>
                <a:cs typeface="Calibri" panose="020F0502020204030204" pitchFamily="34" charset="0"/>
              </a:rPr>
              <a:t> son los siguientes:</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Versiones 3D:</a:t>
            </a:r>
          </a:p>
          <a:p>
            <a:pPr lvl="1">
              <a:spcBef>
                <a:spcPts val="0"/>
              </a:spcBef>
              <a:spcAft>
                <a:spcPts val="0"/>
              </a:spcAft>
            </a:pPr>
            <a:r>
              <a:rPr lang="es-ES" sz="2200" dirty="0" err="1">
                <a:solidFill>
                  <a:schemeClr val="tx1"/>
                </a:solidFill>
                <a:latin typeface="Calibri" panose="020F0502020204030204" pitchFamily="34" charset="0"/>
                <a:cs typeface="Calibri" panose="020F0502020204030204" pitchFamily="34" charset="0"/>
              </a:rPr>
              <a:t>void</a:t>
            </a:r>
            <a:r>
              <a:rPr lang="es-ES" sz="2200" dirty="0">
                <a:solidFill>
                  <a:schemeClr val="tx1"/>
                </a:solidFill>
                <a:latin typeface="Calibri" panose="020F0502020204030204" pitchFamily="34" charset="0"/>
                <a:cs typeface="Calibri" panose="020F0502020204030204" pitchFamily="34" charset="0"/>
              </a:rPr>
              <a:t> </a:t>
            </a:r>
            <a:r>
              <a:rPr lang="es-ES" sz="2200" dirty="0" err="1">
                <a:solidFill>
                  <a:schemeClr val="tx1"/>
                </a:solidFill>
                <a:latin typeface="Calibri" panose="020F0502020204030204" pitchFamily="34" charset="0"/>
                <a:cs typeface="Calibri" panose="020F0502020204030204" pitchFamily="34" charset="0"/>
              </a:rPr>
              <a:t>OnTriggerEnter</a:t>
            </a:r>
            <a:r>
              <a:rPr lang="es-ES" sz="2200" dirty="0">
                <a:solidFill>
                  <a:schemeClr val="tx1"/>
                </a:solidFill>
                <a:latin typeface="Calibri" panose="020F0502020204030204" pitchFamily="34" charset="0"/>
                <a:cs typeface="Calibri" panose="020F0502020204030204" pitchFamily="34" charset="0"/>
              </a:rPr>
              <a:t>(</a:t>
            </a:r>
            <a:r>
              <a:rPr lang="es-ES" sz="2200" dirty="0" err="1">
                <a:solidFill>
                  <a:schemeClr val="tx1"/>
                </a:solidFill>
                <a:latin typeface="Calibri" panose="020F0502020204030204" pitchFamily="34" charset="0"/>
                <a:cs typeface="Calibri" panose="020F0502020204030204" pitchFamily="34" charset="0"/>
              </a:rPr>
              <a:t>Collider</a:t>
            </a:r>
            <a:r>
              <a:rPr lang="es-ES" sz="2200" dirty="0">
                <a:solidFill>
                  <a:schemeClr val="tx1"/>
                </a:solidFill>
                <a:latin typeface="Calibri" panose="020F0502020204030204" pitchFamily="34" charset="0"/>
                <a:cs typeface="Calibri" panose="020F0502020204030204" pitchFamily="34" charset="0"/>
              </a:rPr>
              <a:t> </a:t>
            </a:r>
            <a:r>
              <a:rPr lang="es-ES" sz="2200" dirty="0" err="1">
                <a:solidFill>
                  <a:schemeClr val="tx1"/>
                </a:solidFill>
                <a:latin typeface="Calibri" panose="020F0502020204030204" pitchFamily="34" charset="0"/>
                <a:cs typeface="Calibri" panose="020F0502020204030204" pitchFamily="34" charset="0"/>
              </a:rPr>
              <a:t>other</a:t>
            </a:r>
            <a:r>
              <a:rPr lang="es-ES" sz="2200" dirty="0">
                <a:solidFill>
                  <a:schemeClr val="tx1"/>
                </a:solidFill>
                <a:latin typeface="Calibri" panose="020F0502020204030204" pitchFamily="34" charset="0"/>
                <a:cs typeface="Calibri" panose="020F0502020204030204" pitchFamily="34" charset="0"/>
              </a:rPr>
              <a:t>): se activa en el </a:t>
            </a:r>
            <a:r>
              <a:rPr lang="es-ES" sz="2200" dirty="0" err="1">
                <a:solidFill>
                  <a:schemeClr val="tx1"/>
                </a:solidFill>
                <a:latin typeface="Calibri" panose="020F0502020204030204" pitchFamily="34" charset="0"/>
                <a:cs typeface="Calibri" panose="020F0502020204030204" pitchFamily="34" charset="0"/>
              </a:rPr>
              <a:t>frame</a:t>
            </a:r>
            <a:r>
              <a:rPr lang="es-ES" sz="2200" dirty="0">
                <a:solidFill>
                  <a:schemeClr val="tx1"/>
                </a:solidFill>
                <a:latin typeface="Calibri" panose="020F0502020204030204" pitchFamily="34" charset="0"/>
                <a:cs typeface="Calibri" panose="020F0502020204030204" pitchFamily="34" charset="0"/>
              </a:rPr>
              <a:t> en el que inicia la colisión.</a:t>
            </a:r>
          </a:p>
          <a:p>
            <a:pPr lvl="1">
              <a:spcBef>
                <a:spcPts val="0"/>
              </a:spcBef>
              <a:spcAft>
                <a:spcPts val="0"/>
              </a:spcAft>
            </a:pPr>
            <a:r>
              <a:rPr lang="es-ES" sz="2200" dirty="0" err="1">
                <a:solidFill>
                  <a:schemeClr val="tx1"/>
                </a:solidFill>
                <a:latin typeface="Calibri" panose="020F0502020204030204" pitchFamily="34" charset="0"/>
                <a:cs typeface="Calibri" panose="020F0502020204030204" pitchFamily="34" charset="0"/>
              </a:rPr>
              <a:t>void</a:t>
            </a:r>
            <a:r>
              <a:rPr lang="es-ES" sz="2200" dirty="0">
                <a:solidFill>
                  <a:schemeClr val="tx1"/>
                </a:solidFill>
                <a:latin typeface="Calibri" panose="020F0502020204030204" pitchFamily="34" charset="0"/>
                <a:cs typeface="Calibri" panose="020F0502020204030204" pitchFamily="34" charset="0"/>
              </a:rPr>
              <a:t> </a:t>
            </a:r>
            <a:r>
              <a:rPr lang="es-ES" sz="2200" dirty="0" err="1">
                <a:solidFill>
                  <a:schemeClr val="tx1"/>
                </a:solidFill>
                <a:latin typeface="Calibri" panose="020F0502020204030204" pitchFamily="34" charset="0"/>
                <a:cs typeface="Calibri" panose="020F0502020204030204" pitchFamily="34" charset="0"/>
              </a:rPr>
              <a:t>OnTriggerStay</a:t>
            </a:r>
            <a:r>
              <a:rPr lang="es-ES" sz="2200" dirty="0">
                <a:solidFill>
                  <a:schemeClr val="tx1"/>
                </a:solidFill>
                <a:latin typeface="Calibri" panose="020F0502020204030204" pitchFamily="34" charset="0"/>
                <a:cs typeface="Calibri" panose="020F0502020204030204" pitchFamily="34" charset="0"/>
              </a:rPr>
              <a:t>(</a:t>
            </a:r>
            <a:r>
              <a:rPr lang="es-ES" sz="2200" dirty="0" err="1">
                <a:solidFill>
                  <a:schemeClr val="tx1"/>
                </a:solidFill>
                <a:latin typeface="Calibri" panose="020F0502020204030204" pitchFamily="34" charset="0"/>
                <a:cs typeface="Calibri" panose="020F0502020204030204" pitchFamily="34" charset="0"/>
              </a:rPr>
              <a:t>Collider</a:t>
            </a:r>
            <a:r>
              <a:rPr lang="es-ES" sz="2200" dirty="0">
                <a:solidFill>
                  <a:schemeClr val="tx1"/>
                </a:solidFill>
                <a:latin typeface="Calibri" panose="020F0502020204030204" pitchFamily="34" charset="0"/>
                <a:cs typeface="Calibri" panose="020F0502020204030204" pitchFamily="34" charset="0"/>
              </a:rPr>
              <a:t> </a:t>
            </a:r>
            <a:r>
              <a:rPr lang="es-ES" sz="2200" dirty="0" err="1">
                <a:solidFill>
                  <a:schemeClr val="tx1"/>
                </a:solidFill>
                <a:latin typeface="Calibri" panose="020F0502020204030204" pitchFamily="34" charset="0"/>
                <a:cs typeface="Calibri" panose="020F0502020204030204" pitchFamily="34" charset="0"/>
              </a:rPr>
              <a:t>other</a:t>
            </a:r>
            <a:r>
              <a:rPr lang="es-ES" sz="2200" dirty="0">
                <a:solidFill>
                  <a:schemeClr val="tx1"/>
                </a:solidFill>
                <a:latin typeface="Calibri" panose="020F0502020204030204" pitchFamily="34" charset="0"/>
                <a:cs typeface="Calibri" panose="020F0502020204030204" pitchFamily="34" charset="0"/>
              </a:rPr>
              <a:t>): activo mientras la colisión se mantiene.</a:t>
            </a:r>
          </a:p>
          <a:p>
            <a:pPr lvl="1">
              <a:spcBef>
                <a:spcPts val="0"/>
              </a:spcBef>
              <a:spcAft>
                <a:spcPts val="0"/>
              </a:spcAft>
            </a:pPr>
            <a:r>
              <a:rPr lang="es-ES" sz="2200" dirty="0" err="1">
                <a:solidFill>
                  <a:schemeClr val="tx1"/>
                </a:solidFill>
                <a:latin typeface="Calibri" panose="020F0502020204030204" pitchFamily="34" charset="0"/>
                <a:cs typeface="Calibri" panose="020F0502020204030204" pitchFamily="34" charset="0"/>
              </a:rPr>
              <a:t>void</a:t>
            </a:r>
            <a:r>
              <a:rPr lang="es-ES" sz="2200" dirty="0">
                <a:solidFill>
                  <a:schemeClr val="tx1"/>
                </a:solidFill>
                <a:latin typeface="Calibri" panose="020F0502020204030204" pitchFamily="34" charset="0"/>
                <a:cs typeface="Calibri" panose="020F0502020204030204" pitchFamily="34" charset="0"/>
              </a:rPr>
              <a:t> </a:t>
            </a:r>
            <a:r>
              <a:rPr lang="es-ES" sz="2200" dirty="0" err="1">
                <a:solidFill>
                  <a:schemeClr val="tx1"/>
                </a:solidFill>
                <a:latin typeface="Calibri" panose="020F0502020204030204" pitchFamily="34" charset="0"/>
                <a:cs typeface="Calibri" panose="020F0502020204030204" pitchFamily="34" charset="0"/>
              </a:rPr>
              <a:t>OnTriggerExit</a:t>
            </a:r>
            <a:r>
              <a:rPr lang="es-ES" sz="2200" dirty="0">
                <a:solidFill>
                  <a:schemeClr val="tx1"/>
                </a:solidFill>
                <a:latin typeface="Calibri" panose="020F0502020204030204" pitchFamily="34" charset="0"/>
                <a:cs typeface="Calibri" panose="020F0502020204030204" pitchFamily="34" charset="0"/>
              </a:rPr>
              <a:t>(</a:t>
            </a:r>
            <a:r>
              <a:rPr lang="es-ES" sz="2200" dirty="0" err="1">
                <a:solidFill>
                  <a:schemeClr val="tx1"/>
                </a:solidFill>
                <a:latin typeface="Calibri" panose="020F0502020204030204" pitchFamily="34" charset="0"/>
                <a:cs typeface="Calibri" panose="020F0502020204030204" pitchFamily="34" charset="0"/>
              </a:rPr>
              <a:t>Collider</a:t>
            </a:r>
            <a:r>
              <a:rPr lang="es-ES" sz="2200" dirty="0">
                <a:solidFill>
                  <a:schemeClr val="tx1"/>
                </a:solidFill>
                <a:latin typeface="Calibri" panose="020F0502020204030204" pitchFamily="34" charset="0"/>
                <a:cs typeface="Calibri" panose="020F0502020204030204" pitchFamily="34" charset="0"/>
              </a:rPr>
              <a:t> </a:t>
            </a:r>
            <a:r>
              <a:rPr lang="es-ES" sz="2200" dirty="0" err="1">
                <a:solidFill>
                  <a:schemeClr val="tx1"/>
                </a:solidFill>
                <a:latin typeface="Calibri" panose="020F0502020204030204" pitchFamily="34" charset="0"/>
                <a:cs typeface="Calibri" panose="020F0502020204030204" pitchFamily="34" charset="0"/>
              </a:rPr>
              <a:t>other</a:t>
            </a:r>
            <a:r>
              <a:rPr lang="es-ES" sz="2200" dirty="0">
                <a:solidFill>
                  <a:schemeClr val="tx1"/>
                </a:solidFill>
                <a:latin typeface="Calibri" panose="020F0502020204030204" pitchFamily="34" charset="0"/>
                <a:cs typeface="Calibri" panose="020F0502020204030204" pitchFamily="34" charset="0"/>
              </a:rPr>
              <a:t>): se activa en el </a:t>
            </a:r>
            <a:r>
              <a:rPr lang="es-ES" sz="2200" dirty="0" err="1">
                <a:solidFill>
                  <a:schemeClr val="tx1"/>
                </a:solidFill>
                <a:latin typeface="Calibri" panose="020F0502020204030204" pitchFamily="34" charset="0"/>
                <a:cs typeface="Calibri" panose="020F0502020204030204" pitchFamily="34" charset="0"/>
              </a:rPr>
              <a:t>frame</a:t>
            </a:r>
            <a:r>
              <a:rPr lang="es-ES" sz="2200" dirty="0">
                <a:solidFill>
                  <a:schemeClr val="tx1"/>
                </a:solidFill>
                <a:latin typeface="Calibri" panose="020F0502020204030204" pitchFamily="34" charset="0"/>
                <a:cs typeface="Calibri" panose="020F0502020204030204" pitchFamily="34" charset="0"/>
              </a:rPr>
              <a:t> que termina la colisión.</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Versiones 2D:</a:t>
            </a:r>
          </a:p>
          <a:p>
            <a:pPr lvl="1">
              <a:spcBef>
                <a:spcPts val="0"/>
              </a:spcBef>
              <a:spcAft>
                <a:spcPts val="0"/>
              </a:spcAft>
            </a:pPr>
            <a:r>
              <a:rPr lang="es-ES" sz="2200" dirty="0" err="1">
                <a:solidFill>
                  <a:schemeClr val="tx1"/>
                </a:solidFill>
                <a:latin typeface="Calibri" panose="020F0502020204030204" pitchFamily="34" charset="0"/>
                <a:cs typeface="Calibri" panose="020F0502020204030204" pitchFamily="34" charset="0"/>
              </a:rPr>
              <a:t>void</a:t>
            </a:r>
            <a:r>
              <a:rPr lang="es-ES" sz="2200" dirty="0">
                <a:solidFill>
                  <a:schemeClr val="tx1"/>
                </a:solidFill>
                <a:latin typeface="Calibri" panose="020F0502020204030204" pitchFamily="34" charset="0"/>
                <a:cs typeface="Calibri" panose="020F0502020204030204" pitchFamily="34" charset="0"/>
              </a:rPr>
              <a:t> OnTriggerEnter2D(</a:t>
            </a:r>
            <a:r>
              <a:rPr lang="es-ES" sz="2200" dirty="0" err="1">
                <a:solidFill>
                  <a:schemeClr val="tx1"/>
                </a:solidFill>
                <a:latin typeface="Calibri" panose="020F0502020204030204" pitchFamily="34" charset="0"/>
                <a:cs typeface="Calibri" panose="020F0502020204030204" pitchFamily="34" charset="0"/>
              </a:rPr>
              <a:t>Collider</a:t>
            </a:r>
            <a:r>
              <a:rPr lang="es-ES" sz="2200" dirty="0">
                <a:solidFill>
                  <a:schemeClr val="tx1"/>
                </a:solidFill>
                <a:latin typeface="Calibri" panose="020F0502020204030204" pitchFamily="34" charset="0"/>
                <a:cs typeface="Calibri" panose="020F0502020204030204" pitchFamily="34" charset="0"/>
              </a:rPr>
              <a:t> </a:t>
            </a:r>
            <a:r>
              <a:rPr lang="es-ES" sz="2200" dirty="0" err="1">
                <a:solidFill>
                  <a:schemeClr val="tx1"/>
                </a:solidFill>
                <a:latin typeface="Calibri" panose="020F0502020204030204" pitchFamily="34" charset="0"/>
                <a:cs typeface="Calibri" panose="020F0502020204030204" pitchFamily="34" charset="0"/>
              </a:rPr>
              <a:t>other</a:t>
            </a:r>
            <a:r>
              <a:rPr lang="es-ES" sz="22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200" dirty="0" err="1">
                <a:solidFill>
                  <a:schemeClr val="tx1"/>
                </a:solidFill>
                <a:latin typeface="Calibri" panose="020F0502020204030204" pitchFamily="34" charset="0"/>
                <a:cs typeface="Calibri" panose="020F0502020204030204" pitchFamily="34" charset="0"/>
              </a:rPr>
              <a:t>void</a:t>
            </a:r>
            <a:r>
              <a:rPr lang="es-ES" sz="2200" dirty="0">
                <a:solidFill>
                  <a:schemeClr val="tx1"/>
                </a:solidFill>
                <a:latin typeface="Calibri" panose="020F0502020204030204" pitchFamily="34" charset="0"/>
                <a:cs typeface="Calibri" panose="020F0502020204030204" pitchFamily="34" charset="0"/>
              </a:rPr>
              <a:t> OnTriggerStay2D(</a:t>
            </a:r>
            <a:r>
              <a:rPr lang="es-ES" sz="2200" dirty="0" err="1">
                <a:solidFill>
                  <a:schemeClr val="tx1"/>
                </a:solidFill>
                <a:latin typeface="Calibri" panose="020F0502020204030204" pitchFamily="34" charset="0"/>
                <a:cs typeface="Calibri" panose="020F0502020204030204" pitchFamily="34" charset="0"/>
              </a:rPr>
              <a:t>Collider</a:t>
            </a:r>
            <a:r>
              <a:rPr lang="es-ES" sz="2200" dirty="0">
                <a:solidFill>
                  <a:schemeClr val="tx1"/>
                </a:solidFill>
                <a:latin typeface="Calibri" panose="020F0502020204030204" pitchFamily="34" charset="0"/>
                <a:cs typeface="Calibri" panose="020F0502020204030204" pitchFamily="34" charset="0"/>
              </a:rPr>
              <a:t> </a:t>
            </a:r>
            <a:r>
              <a:rPr lang="es-ES" sz="2200" dirty="0" err="1">
                <a:solidFill>
                  <a:schemeClr val="tx1"/>
                </a:solidFill>
                <a:latin typeface="Calibri" panose="020F0502020204030204" pitchFamily="34" charset="0"/>
                <a:cs typeface="Calibri" panose="020F0502020204030204" pitchFamily="34" charset="0"/>
              </a:rPr>
              <a:t>other</a:t>
            </a:r>
            <a:r>
              <a:rPr lang="es-ES" sz="22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200" dirty="0" err="1">
                <a:solidFill>
                  <a:schemeClr val="tx1"/>
                </a:solidFill>
                <a:latin typeface="Calibri" panose="020F0502020204030204" pitchFamily="34" charset="0"/>
                <a:cs typeface="Calibri" panose="020F0502020204030204" pitchFamily="34" charset="0"/>
              </a:rPr>
              <a:t>void</a:t>
            </a:r>
            <a:r>
              <a:rPr lang="es-ES" sz="2200" dirty="0">
                <a:solidFill>
                  <a:schemeClr val="tx1"/>
                </a:solidFill>
                <a:latin typeface="Calibri" panose="020F0502020204030204" pitchFamily="34" charset="0"/>
                <a:cs typeface="Calibri" panose="020F0502020204030204" pitchFamily="34" charset="0"/>
              </a:rPr>
              <a:t> OnTriggerExit2D(</a:t>
            </a:r>
            <a:r>
              <a:rPr lang="es-ES" sz="2200" dirty="0" err="1">
                <a:solidFill>
                  <a:schemeClr val="tx1"/>
                </a:solidFill>
                <a:latin typeface="Calibri" panose="020F0502020204030204" pitchFamily="34" charset="0"/>
                <a:cs typeface="Calibri" panose="020F0502020204030204" pitchFamily="34" charset="0"/>
              </a:rPr>
              <a:t>Collider</a:t>
            </a:r>
            <a:r>
              <a:rPr lang="es-ES" sz="2200" dirty="0">
                <a:solidFill>
                  <a:schemeClr val="tx1"/>
                </a:solidFill>
                <a:latin typeface="Calibri" panose="020F0502020204030204" pitchFamily="34" charset="0"/>
                <a:cs typeface="Calibri" panose="020F0502020204030204" pitchFamily="34" charset="0"/>
              </a:rPr>
              <a:t> </a:t>
            </a:r>
            <a:r>
              <a:rPr lang="es-ES" sz="2200" dirty="0" err="1">
                <a:solidFill>
                  <a:schemeClr val="tx1"/>
                </a:solidFill>
                <a:latin typeface="Calibri" panose="020F0502020204030204" pitchFamily="34" charset="0"/>
                <a:cs typeface="Calibri" panose="020F0502020204030204" pitchFamily="34" charset="0"/>
              </a:rPr>
              <a:t>other</a:t>
            </a:r>
            <a:r>
              <a:rPr lang="es-ES" sz="22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En estos métodos se recibe </a:t>
            </a:r>
            <a:r>
              <a:rPr lang="es-ES" sz="2200" b="1" dirty="0">
                <a:solidFill>
                  <a:schemeClr val="tx1"/>
                </a:solidFill>
                <a:latin typeface="Calibri" panose="020F0502020204030204" pitchFamily="34" charset="0"/>
                <a:cs typeface="Calibri" panose="020F0502020204030204" pitchFamily="34" charset="0"/>
              </a:rPr>
              <a:t>el componente </a:t>
            </a:r>
            <a:r>
              <a:rPr lang="es-ES" sz="2200" b="1" dirty="0" err="1">
                <a:solidFill>
                  <a:schemeClr val="tx1"/>
                </a:solidFill>
                <a:latin typeface="Calibri" panose="020F0502020204030204" pitchFamily="34" charset="0"/>
                <a:cs typeface="Calibri" panose="020F0502020204030204" pitchFamily="34" charset="0"/>
              </a:rPr>
              <a:t>Collider</a:t>
            </a:r>
            <a:r>
              <a:rPr lang="es-ES" sz="2200" dirty="0">
                <a:solidFill>
                  <a:schemeClr val="tx1"/>
                </a:solidFill>
                <a:latin typeface="Calibri" panose="020F0502020204030204" pitchFamily="34" charset="0"/>
                <a:cs typeface="Calibri" panose="020F0502020204030204" pitchFamily="34" charset="0"/>
              </a:rPr>
              <a:t> del otro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a través del cual se podrá acceder a todo lo relacionado con el otro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1409264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16.- Colisiones con </a:t>
            </a:r>
            <a:r>
              <a:rPr lang="es-ES" sz="3600" b="1" cap="none" dirty="0" err="1">
                <a:solidFill>
                  <a:schemeClr val="accent1"/>
                </a:solidFill>
                <a:latin typeface="Calibri" panose="020F0502020204030204" pitchFamily="34" charset="0"/>
                <a:cs typeface="Calibri" panose="020F0502020204030204" pitchFamily="34" charset="0"/>
              </a:rPr>
              <a:t>Trigger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3200" dirty="0">
                <a:solidFill>
                  <a:schemeClr val="tx1"/>
                </a:solidFill>
                <a:latin typeface="Calibri" panose="020F0502020204030204" pitchFamily="34" charset="0"/>
                <a:cs typeface="Calibri" panose="020F0502020204030204" pitchFamily="34" charset="0"/>
              </a:rPr>
              <a:t>En el </a:t>
            </a:r>
            <a:r>
              <a:rPr lang="es-ES" sz="3200" dirty="0" err="1">
                <a:solidFill>
                  <a:schemeClr val="tx1"/>
                </a:solidFill>
                <a:latin typeface="Calibri" panose="020F0502020204030204" pitchFamily="34" charset="0"/>
                <a:cs typeface="Calibri" panose="020F0502020204030204" pitchFamily="34" charset="0"/>
              </a:rPr>
              <a:t>GameObject</a:t>
            </a:r>
            <a:r>
              <a:rPr lang="es-ES" sz="3200" dirty="0">
                <a:solidFill>
                  <a:schemeClr val="tx1"/>
                </a:solidFill>
                <a:latin typeface="Calibri" panose="020F0502020204030204" pitchFamily="34" charset="0"/>
                <a:cs typeface="Calibri" panose="020F0502020204030204" pitchFamily="34" charset="0"/>
              </a:rPr>
              <a:t> que se mueve:</a:t>
            </a:r>
          </a:p>
          <a:p>
            <a:pPr marL="0" indent="0">
              <a:spcBef>
                <a:spcPts val="0"/>
              </a:spcBef>
              <a:spcAft>
                <a:spcPts val="0"/>
              </a:spcAft>
              <a:buNone/>
            </a:pPr>
            <a:endParaRPr lang="es-ES" sz="3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3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3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3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3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3200" dirty="0">
                <a:solidFill>
                  <a:schemeClr val="tx1"/>
                </a:solidFill>
                <a:latin typeface="Calibri" panose="020F0502020204030204" pitchFamily="34" charset="0"/>
                <a:cs typeface="Calibri" panose="020F0502020204030204" pitchFamily="34" charset="0"/>
              </a:rPr>
              <a:t>En el </a:t>
            </a:r>
            <a:r>
              <a:rPr lang="es-ES" sz="3200" dirty="0" err="1">
                <a:solidFill>
                  <a:schemeClr val="tx1"/>
                </a:solidFill>
                <a:latin typeface="Calibri" panose="020F0502020204030204" pitchFamily="34" charset="0"/>
                <a:cs typeface="Calibri" panose="020F0502020204030204" pitchFamily="34" charset="0"/>
              </a:rPr>
              <a:t>GameObject</a:t>
            </a:r>
            <a:r>
              <a:rPr lang="es-ES" sz="3200" dirty="0">
                <a:solidFill>
                  <a:schemeClr val="tx1"/>
                </a:solidFill>
                <a:latin typeface="Calibri" panose="020F0502020204030204" pitchFamily="34" charset="0"/>
                <a:cs typeface="Calibri" panose="020F0502020204030204" pitchFamily="34" charset="0"/>
              </a:rPr>
              <a:t> configurado como </a:t>
            </a:r>
            <a:r>
              <a:rPr lang="es-ES" sz="3200" b="1" dirty="0" err="1">
                <a:solidFill>
                  <a:schemeClr val="tx1"/>
                </a:solidFill>
                <a:latin typeface="Calibri" panose="020F0502020204030204" pitchFamily="34" charset="0"/>
                <a:cs typeface="Calibri" panose="020F0502020204030204" pitchFamily="34" charset="0"/>
              </a:rPr>
              <a:t>is</a:t>
            </a:r>
            <a:r>
              <a:rPr lang="es-ES" sz="3200" b="1" dirty="0">
                <a:solidFill>
                  <a:schemeClr val="tx1"/>
                </a:solidFill>
                <a:latin typeface="Calibri" panose="020F0502020204030204" pitchFamily="34" charset="0"/>
                <a:cs typeface="Calibri" panose="020F0502020204030204" pitchFamily="34" charset="0"/>
              </a:rPr>
              <a:t> </a:t>
            </a:r>
            <a:r>
              <a:rPr lang="es-ES" sz="3200" b="1" dirty="0" err="1">
                <a:solidFill>
                  <a:schemeClr val="tx1"/>
                </a:solidFill>
                <a:latin typeface="Calibri" panose="020F0502020204030204" pitchFamily="34" charset="0"/>
                <a:cs typeface="Calibri" panose="020F0502020204030204" pitchFamily="34" charset="0"/>
              </a:rPr>
              <a:t>Trigger</a:t>
            </a:r>
            <a:r>
              <a:rPr lang="es-ES" sz="32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4198935E-5100-4C0D-8DBB-1EE0148068A3}"/>
              </a:ext>
            </a:extLst>
          </p:cNvPr>
          <p:cNvPicPr>
            <a:picLocks noChangeAspect="1"/>
          </p:cNvPicPr>
          <p:nvPr/>
        </p:nvPicPr>
        <p:blipFill>
          <a:blip r:embed="rId2"/>
          <a:stretch>
            <a:fillRect/>
          </a:stretch>
        </p:blipFill>
        <p:spPr>
          <a:xfrm>
            <a:off x="2252126" y="1996224"/>
            <a:ext cx="7687748" cy="1019317"/>
          </a:xfrm>
          <a:prstGeom prst="rect">
            <a:avLst/>
          </a:prstGeom>
          <a:noFill/>
          <a:ln w="57150">
            <a:solidFill>
              <a:schemeClr val="accent2"/>
            </a:solidFill>
          </a:ln>
        </p:spPr>
      </p:pic>
      <p:pic>
        <p:nvPicPr>
          <p:cNvPr id="3" name="Imagen 2">
            <a:extLst>
              <a:ext uri="{FF2B5EF4-FFF2-40B4-BE49-F238E27FC236}">
                <a16:creationId xmlns:a16="http://schemas.microsoft.com/office/drawing/2014/main" id="{D7EB1E44-51C1-4CC1-83E5-2E4202571494}"/>
              </a:ext>
            </a:extLst>
          </p:cNvPr>
          <p:cNvPicPr>
            <a:picLocks noChangeAspect="1"/>
          </p:cNvPicPr>
          <p:nvPr/>
        </p:nvPicPr>
        <p:blipFill>
          <a:blip r:embed="rId3"/>
          <a:stretch>
            <a:fillRect/>
          </a:stretch>
        </p:blipFill>
        <p:spPr>
          <a:xfrm>
            <a:off x="2423600" y="4869160"/>
            <a:ext cx="7344800" cy="1000265"/>
          </a:xfrm>
          <a:prstGeom prst="rect">
            <a:avLst/>
          </a:prstGeom>
          <a:noFill/>
          <a:ln w="57150">
            <a:solidFill>
              <a:schemeClr val="accent2"/>
            </a:solidFill>
          </a:ln>
        </p:spPr>
      </p:pic>
    </p:spTree>
    <p:extLst>
      <p:ext uri="{BB962C8B-B14F-4D97-AF65-F5344CB8AC3E}">
        <p14:creationId xmlns:p14="http://schemas.microsoft.com/office/powerpoint/2010/main" val="343123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16.- Colisiones con </a:t>
            </a:r>
            <a:r>
              <a:rPr lang="es-ES" sz="3600" b="1" cap="none" dirty="0" err="1">
                <a:solidFill>
                  <a:schemeClr val="accent1"/>
                </a:solidFill>
                <a:latin typeface="Calibri" panose="020F0502020204030204" pitchFamily="34" charset="0"/>
                <a:cs typeface="Calibri" panose="020F0502020204030204" pitchFamily="34" charset="0"/>
              </a:rPr>
              <a:t>Trigger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3200" dirty="0">
                <a:solidFill>
                  <a:schemeClr val="tx1"/>
                </a:solidFill>
                <a:latin typeface="Calibri" panose="020F0502020204030204" pitchFamily="34" charset="0"/>
                <a:cs typeface="Calibri" panose="020F0502020204030204" pitchFamily="34" charset="0"/>
              </a:rPr>
              <a:t>En el siguiente ejemplo, un </a:t>
            </a:r>
            <a:r>
              <a:rPr lang="es-ES" sz="3200" dirty="0" err="1">
                <a:solidFill>
                  <a:schemeClr val="tx1"/>
                </a:solidFill>
                <a:latin typeface="Calibri" panose="020F0502020204030204" pitchFamily="34" charset="0"/>
                <a:cs typeface="Calibri" panose="020F0502020204030204" pitchFamily="34" charset="0"/>
              </a:rPr>
              <a:t>GameObject</a:t>
            </a:r>
            <a:r>
              <a:rPr lang="es-ES" sz="3200" dirty="0">
                <a:solidFill>
                  <a:schemeClr val="tx1"/>
                </a:solidFill>
                <a:latin typeface="Calibri" panose="020F0502020204030204" pitchFamily="34" charset="0"/>
                <a:cs typeface="Calibri" panose="020F0502020204030204" pitchFamily="34" charset="0"/>
              </a:rPr>
              <a:t> invisible con un </a:t>
            </a:r>
            <a:r>
              <a:rPr lang="es-ES" sz="3200" dirty="0" err="1">
                <a:solidFill>
                  <a:schemeClr val="tx1"/>
                </a:solidFill>
                <a:latin typeface="Calibri" panose="020F0502020204030204" pitchFamily="34" charset="0"/>
                <a:cs typeface="Calibri" panose="020F0502020204030204" pitchFamily="34" charset="0"/>
              </a:rPr>
              <a:t>Collider</a:t>
            </a:r>
            <a:r>
              <a:rPr lang="es-ES" sz="3200" dirty="0">
                <a:solidFill>
                  <a:schemeClr val="tx1"/>
                </a:solidFill>
                <a:latin typeface="Calibri" panose="020F0502020204030204" pitchFamily="34" charset="0"/>
                <a:cs typeface="Calibri" panose="020F0502020204030204" pitchFamily="34" charset="0"/>
              </a:rPr>
              <a:t> (como podría ser un muelle) aplica una fuerza que hace flotar a otro </a:t>
            </a:r>
            <a:r>
              <a:rPr lang="es-ES" sz="3200" dirty="0" err="1">
                <a:solidFill>
                  <a:schemeClr val="tx1"/>
                </a:solidFill>
                <a:latin typeface="Calibri" panose="020F0502020204030204" pitchFamily="34" charset="0"/>
                <a:cs typeface="Calibri" panose="020F0502020204030204" pitchFamily="34" charset="0"/>
              </a:rPr>
              <a:t>GameObject</a:t>
            </a:r>
            <a:r>
              <a:rPr lang="es-ES" sz="3200" dirty="0">
                <a:solidFill>
                  <a:schemeClr val="tx1"/>
                </a:solidFill>
                <a:latin typeface="Calibri" panose="020F0502020204030204" pitchFamily="34" charset="0"/>
                <a:cs typeface="Calibri" panose="020F0502020204030204" pitchFamily="34" charset="0"/>
              </a:rPr>
              <a:t> que esté dentro de él, siempre y cuando el otro </a:t>
            </a:r>
            <a:r>
              <a:rPr lang="es-ES" sz="3200" dirty="0" err="1">
                <a:solidFill>
                  <a:schemeClr val="tx1"/>
                </a:solidFill>
                <a:latin typeface="Calibri" panose="020F0502020204030204" pitchFamily="34" charset="0"/>
                <a:cs typeface="Calibri" panose="020F0502020204030204" pitchFamily="34" charset="0"/>
              </a:rPr>
              <a:t>GameObject</a:t>
            </a:r>
            <a:r>
              <a:rPr lang="es-ES" sz="3200" dirty="0">
                <a:solidFill>
                  <a:schemeClr val="tx1"/>
                </a:solidFill>
                <a:latin typeface="Calibri" panose="020F0502020204030204" pitchFamily="34" charset="0"/>
                <a:cs typeface="Calibri" panose="020F0502020204030204" pitchFamily="34" charset="0"/>
              </a:rPr>
              <a:t> tenga un componente </a:t>
            </a:r>
            <a:r>
              <a:rPr lang="es-ES" sz="3200" dirty="0" err="1">
                <a:solidFill>
                  <a:schemeClr val="tx1"/>
                </a:solidFill>
                <a:latin typeface="Calibri" panose="020F0502020204030204" pitchFamily="34" charset="0"/>
                <a:cs typeface="Calibri" panose="020F0502020204030204" pitchFamily="34" charset="0"/>
              </a:rPr>
              <a:t>Rigidbody</a:t>
            </a:r>
            <a:r>
              <a:rPr lang="es-ES" sz="3200" dirty="0">
                <a:solidFill>
                  <a:schemeClr val="tx1"/>
                </a:solidFill>
                <a:latin typeface="Calibri" panose="020F0502020204030204" pitchFamily="34" charset="0"/>
                <a:cs typeface="Calibri" panose="020F0502020204030204" pitchFamily="34" charset="0"/>
              </a:rPr>
              <a:t>:</a:t>
            </a:r>
          </a:p>
        </p:txBody>
      </p:sp>
      <p:pic>
        <p:nvPicPr>
          <p:cNvPr id="6" name="Imagen 5">
            <a:extLst>
              <a:ext uri="{FF2B5EF4-FFF2-40B4-BE49-F238E27FC236}">
                <a16:creationId xmlns:a16="http://schemas.microsoft.com/office/drawing/2014/main" id="{83A213CD-56E9-4FB7-BF18-7DD67699A345}"/>
              </a:ext>
            </a:extLst>
          </p:cNvPr>
          <p:cNvPicPr>
            <a:picLocks noChangeAspect="1"/>
          </p:cNvPicPr>
          <p:nvPr/>
        </p:nvPicPr>
        <p:blipFill>
          <a:blip r:embed="rId2"/>
          <a:stretch>
            <a:fillRect/>
          </a:stretch>
        </p:blipFill>
        <p:spPr>
          <a:xfrm>
            <a:off x="2309284" y="3789040"/>
            <a:ext cx="7573432" cy="1305107"/>
          </a:xfrm>
          <a:prstGeom prst="rect">
            <a:avLst/>
          </a:prstGeom>
          <a:noFill/>
          <a:ln w="57150">
            <a:solidFill>
              <a:schemeClr val="accent2"/>
            </a:solidFill>
          </a:ln>
        </p:spPr>
      </p:pic>
    </p:spTree>
    <p:extLst>
      <p:ext uri="{BB962C8B-B14F-4D97-AF65-F5344CB8AC3E}">
        <p14:creationId xmlns:p14="http://schemas.microsoft.com/office/powerpoint/2010/main" val="191309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Acceso a los componentes del </a:t>
            </a:r>
            <a:r>
              <a:rPr lang="es-ES" sz="3600" b="1" cap="none" dirty="0" err="1">
                <a:solidFill>
                  <a:schemeClr val="accent1"/>
                </a:solidFill>
                <a:latin typeface="Calibri" panose="020F0502020204030204" pitchFamily="34" charset="0"/>
                <a:cs typeface="Calibri" panose="020F0502020204030204" pitchFamily="34" charset="0"/>
              </a:rPr>
              <a:t>GameObject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Para acceder a un componente diferente a </a:t>
            </a:r>
            <a:r>
              <a:rPr lang="es-ES" sz="2200" dirty="0" err="1">
                <a:solidFill>
                  <a:schemeClr val="tx1"/>
                </a:solidFill>
                <a:latin typeface="Calibri" panose="020F0502020204030204" pitchFamily="34" charset="0"/>
                <a:cs typeface="Calibri" panose="020F0502020204030204" pitchFamily="34" charset="0"/>
              </a:rPr>
              <a:t>Transform</a:t>
            </a:r>
            <a:r>
              <a:rPr lang="es-ES" sz="2200" dirty="0">
                <a:solidFill>
                  <a:schemeClr val="tx1"/>
                </a:solidFill>
                <a:latin typeface="Calibri" panose="020F0502020204030204" pitchFamily="34" charset="0"/>
                <a:cs typeface="Calibri" panose="020F0502020204030204" pitchFamily="34" charset="0"/>
              </a:rPr>
              <a:t> lo recomendable es usar el método </a:t>
            </a:r>
            <a:r>
              <a:rPr lang="es-ES" sz="2200" b="1" dirty="0" err="1">
                <a:solidFill>
                  <a:schemeClr val="tx1"/>
                </a:solidFill>
                <a:latin typeface="Calibri" panose="020F0502020204030204" pitchFamily="34" charset="0"/>
                <a:cs typeface="Calibri" panose="020F0502020204030204" pitchFamily="34" charset="0"/>
              </a:rPr>
              <a:t>GetComponent</a:t>
            </a:r>
            <a:r>
              <a:rPr lang="es-ES" sz="2200" dirty="0">
                <a:solidFill>
                  <a:schemeClr val="tx1"/>
                </a:solidFill>
                <a:latin typeface="Calibri" panose="020F0502020204030204" pitchFamily="34" charset="0"/>
                <a:cs typeface="Calibri" panose="020F0502020204030204" pitchFamily="34" charset="0"/>
              </a:rPr>
              <a:t> para crear una propiedad en la que almacenar ese componente y poder acceder.</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La propiedad que se cree debe ser del tipo de dato del componente que se va a almacenar.</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Por ejemplo, para acceder al componente </a:t>
            </a:r>
            <a:r>
              <a:rPr lang="es-ES" sz="2200" b="1" dirty="0" err="1">
                <a:solidFill>
                  <a:schemeClr val="tx1"/>
                </a:solidFill>
                <a:latin typeface="Calibri" panose="020F0502020204030204" pitchFamily="34" charset="0"/>
                <a:cs typeface="Calibri" panose="020F0502020204030204" pitchFamily="34" charset="0"/>
              </a:rPr>
              <a:t>Collider</a:t>
            </a:r>
            <a:r>
              <a:rPr lang="es-ES" sz="22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													Al ejecutar se desactiva el </a:t>
            </a:r>
            <a:r>
              <a:rPr lang="es-ES" sz="2200" dirty="0" err="1">
                <a:solidFill>
                  <a:schemeClr val="tx1"/>
                </a:solidFill>
                <a:latin typeface="Calibri" panose="020F0502020204030204" pitchFamily="34" charset="0"/>
                <a:cs typeface="Calibri" panose="020F0502020204030204" pitchFamily="34" charset="0"/>
              </a:rPr>
              <a:t>Collider</a:t>
            </a:r>
            <a:r>
              <a:rPr lang="es-ES" sz="2200" dirty="0">
                <a:solidFill>
                  <a:schemeClr val="tx1"/>
                </a:solidFill>
                <a:latin typeface="Calibri" panose="020F0502020204030204" pitchFamily="34" charset="0"/>
                <a:cs typeface="Calibri" panose="020F0502020204030204" pitchFamily="34" charset="0"/>
              </a:rPr>
              <a:t>:</a:t>
            </a:r>
          </a:p>
        </p:txBody>
      </p:sp>
      <p:pic>
        <p:nvPicPr>
          <p:cNvPr id="11" name="Imagen 10">
            <a:extLst>
              <a:ext uri="{FF2B5EF4-FFF2-40B4-BE49-F238E27FC236}">
                <a16:creationId xmlns:a16="http://schemas.microsoft.com/office/drawing/2014/main" id="{7A98646E-4991-4DA1-9BD6-1E6A2D3DAFEB}"/>
              </a:ext>
            </a:extLst>
          </p:cNvPr>
          <p:cNvPicPr>
            <a:picLocks noChangeAspect="1"/>
          </p:cNvPicPr>
          <p:nvPr/>
        </p:nvPicPr>
        <p:blipFill>
          <a:blip r:embed="rId2"/>
          <a:stretch>
            <a:fillRect/>
          </a:stretch>
        </p:blipFill>
        <p:spPr>
          <a:xfrm>
            <a:off x="2469169" y="3615240"/>
            <a:ext cx="3099201" cy="2762967"/>
          </a:xfrm>
          <a:prstGeom prst="rect">
            <a:avLst/>
          </a:prstGeom>
          <a:noFill/>
          <a:ln w="57150">
            <a:solidFill>
              <a:schemeClr val="accent2"/>
            </a:solidFill>
          </a:ln>
        </p:spPr>
      </p:pic>
      <p:pic>
        <p:nvPicPr>
          <p:cNvPr id="3" name="Imagen 2">
            <a:extLst>
              <a:ext uri="{FF2B5EF4-FFF2-40B4-BE49-F238E27FC236}">
                <a16:creationId xmlns:a16="http://schemas.microsoft.com/office/drawing/2014/main" id="{E0BCF437-0AFD-1CEF-2714-639B8A277B72}"/>
              </a:ext>
            </a:extLst>
          </p:cNvPr>
          <p:cNvPicPr>
            <a:picLocks noChangeAspect="1"/>
          </p:cNvPicPr>
          <p:nvPr/>
        </p:nvPicPr>
        <p:blipFill>
          <a:blip r:embed="rId3"/>
          <a:srcRect l="543" r="188"/>
          <a:stretch>
            <a:fillRect/>
          </a:stretch>
        </p:blipFill>
        <p:spPr>
          <a:xfrm>
            <a:off x="7032104" y="5283796"/>
            <a:ext cx="3092072" cy="654859"/>
          </a:xfrm>
          <a:prstGeom prst="rect">
            <a:avLst/>
          </a:prstGeom>
          <a:noFill/>
          <a:ln w="57150">
            <a:solidFill>
              <a:schemeClr val="accent2"/>
            </a:solidFill>
          </a:ln>
        </p:spPr>
      </p:pic>
      <p:pic>
        <p:nvPicPr>
          <p:cNvPr id="7" name="Imagen 6">
            <a:extLst>
              <a:ext uri="{FF2B5EF4-FFF2-40B4-BE49-F238E27FC236}">
                <a16:creationId xmlns:a16="http://schemas.microsoft.com/office/drawing/2014/main" id="{89535F45-3680-E2DD-616D-C043ACA42905}"/>
              </a:ext>
            </a:extLst>
          </p:cNvPr>
          <p:cNvPicPr>
            <a:picLocks noChangeAspect="1"/>
          </p:cNvPicPr>
          <p:nvPr/>
        </p:nvPicPr>
        <p:blipFill>
          <a:blip r:embed="rId4"/>
          <a:stretch>
            <a:fillRect/>
          </a:stretch>
        </p:blipFill>
        <p:spPr>
          <a:xfrm>
            <a:off x="7032104" y="3615240"/>
            <a:ext cx="3092070" cy="637775"/>
          </a:xfrm>
          <a:prstGeom prst="rect">
            <a:avLst/>
          </a:prstGeom>
          <a:noFill/>
          <a:ln w="57150">
            <a:solidFill>
              <a:schemeClr val="accent2"/>
            </a:solidFill>
          </a:ln>
        </p:spPr>
      </p:pic>
      <p:cxnSp>
        <p:nvCxnSpPr>
          <p:cNvPr id="8" name="Conector recto de flecha 7">
            <a:extLst>
              <a:ext uri="{FF2B5EF4-FFF2-40B4-BE49-F238E27FC236}">
                <a16:creationId xmlns:a16="http://schemas.microsoft.com/office/drawing/2014/main" id="{57AF722F-156C-4088-8D22-058A0C985153}"/>
              </a:ext>
            </a:extLst>
          </p:cNvPr>
          <p:cNvCxnSpPr>
            <a:cxnSpLocks/>
          </p:cNvCxnSpPr>
          <p:nvPr/>
        </p:nvCxnSpPr>
        <p:spPr>
          <a:xfrm flipH="1">
            <a:off x="4538953" y="4095069"/>
            <a:ext cx="836967"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ector recto de flecha 8">
            <a:extLst>
              <a:ext uri="{FF2B5EF4-FFF2-40B4-BE49-F238E27FC236}">
                <a16:creationId xmlns:a16="http://schemas.microsoft.com/office/drawing/2014/main" id="{DDE7C841-A35D-4BE1-A4FC-E9B7DFBFEBAF}"/>
              </a:ext>
            </a:extLst>
          </p:cNvPr>
          <p:cNvCxnSpPr>
            <a:cxnSpLocks/>
          </p:cNvCxnSpPr>
          <p:nvPr/>
        </p:nvCxnSpPr>
        <p:spPr>
          <a:xfrm flipH="1" flipV="1">
            <a:off x="4727848" y="5028186"/>
            <a:ext cx="469147" cy="565673"/>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B9E6FF55-7E79-4F0F-B80A-69A05B8DD2FA}"/>
              </a:ext>
            </a:extLst>
          </p:cNvPr>
          <p:cNvCxnSpPr>
            <a:cxnSpLocks/>
          </p:cNvCxnSpPr>
          <p:nvPr/>
        </p:nvCxnSpPr>
        <p:spPr>
          <a:xfrm flipV="1">
            <a:off x="6637646" y="3777150"/>
            <a:ext cx="733301" cy="32577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4F278244-BF2C-40D0-A162-BF5F5303CD55}"/>
              </a:ext>
            </a:extLst>
          </p:cNvPr>
          <p:cNvCxnSpPr>
            <a:cxnSpLocks/>
          </p:cNvCxnSpPr>
          <p:nvPr/>
        </p:nvCxnSpPr>
        <p:spPr>
          <a:xfrm flipV="1">
            <a:off x="6639723" y="5448340"/>
            <a:ext cx="733301" cy="32577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247157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17.- El método </a:t>
            </a:r>
            <a:r>
              <a:rPr lang="es-ES" sz="3600" b="1" cap="none" dirty="0" err="1">
                <a:solidFill>
                  <a:schemeClr val="accent1"/>
                </a:solidFill>
                <a:latin typeface="Calibri" panose="020F0502020204030204" pitchFamily="34" charset="0"/>
                <a:cs typeface="Calibri" panose="020F0502020204030204" pitchFamily="34" charset="0"/>
              </a:rPr>
              <a:t>Destroy</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método </a:t>
            </a:r>
            <a:r>
              <a:rPr lang="es-ES" sz="2800" b="1" dirty="0" err="1">
                <a:solidFill>
                  <a:schemeClr val="tx1"/>
                </a:solidFill>
                <a:latin typeface="Calibri" panose="020F0502020204030204" pitchFamily="34" charset="0"/>
                <a:cs typeface="Calibri" panose="020F0502020204030204" pitchFamily="34" charset="0"/>
              </a:rPr>
              <a:t>Destroy</a:t>
            </a:r>
            <a:r>
              <a:rPr lang="es-ES" sz="2800" dirty="0">
                <a:solidFill>
                  <a:schemeClr val="tx1"/>
                </a:solidFill>
                <a:latin typeface="Calibri" panose="020F0502020204030204" pitchFamily="34" charset="0"/>
                <a:cs typeface="Calibri" panose="020F0502020204030204" pitchFamily="34" charset="0"/>
              </a:rPr>
              <a:t> elimina al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si no se indica tiempo se eliminará inmediatamente, si se indica tiempo se eliminará pasados esos segundos.</a:t>
            </a:r>
          </a:p>
        </p:txBody>
      </p:sp>
      <p:pic>
        <p:nvPicPr>
          <p:cNvPr id="2" name="Imagen 1">
            <a:extLst>
              <a:ext uri="{FF2B5EF4-FFF2-40B4-BE49-F238E27FC236}">
                <a16:creationId xmlns:a16="http://schemas.microsoft.com/office/drawing/2014/main" id="{9D9F2BC0-9B95-4D4D-9F0D-D28A28A93781}"/>
              </a:ext>
            </a:extLst>
          </p:cNvPr>
          <p:cNvPicPr>
            <a:picLocks noChangeAspect="1"/>
          </p:cNvPicPr>
          <p:nvPr/>
        </p:nvPicPr>
        <p:blipFill rotWithShape="1">
          <a:blip r:embed="rId2"/>
          <a:srcRect r="1012"/>
          <a:stretch/>
        </p:blipFill>
        <p:spPr>
          <a:xfrm>
            <a:off x="978860" y="3429000"/>
            <a:ext cx="4757101" cy="1866984"/>
          </a:xfrm>
          <a:prstGeom prst="rect">
            <a:avLst/>
          </a:prstGeom>
          <a:noFill/>
          <a:ln w="57150">
            <a:solidFill>
              <a:schemeClr val="accent2"/>
            </a:solidFill>
          </a:ln>
        </p:spPr>
      </p:pic>
      <p:pic>
        <p:nvPicPr>
          <p:cNvPr id="6" name="Imagen 5">
            <a:extLst>
              <a:ext uri="{FF2B5EF4-FFF2-40B4-BE49-F238E27FC236}">
                <a16:creationId xmlns:a16="http://schemas.microsoft.com/office/drawing/2014/main" id="{A6881475-2C8C-4C89-B7DE-DC0819A3BBA6}"/>
              </a:ext>
            </a:extLst>
          </p:cNvPr>
          <p:cNvPicPr>
            <a:picLocks noChangeAspect="1"/>
          </p:cNvPicPr>
          <p:nvPr/>
        </p:nvPicPr>
        <p:blipFill>
          <a:blip r:embed="rId3"/>
          <a:stretch>
            <a:fillRect/>
          </a:stretch>
        </p:blipFill>
        <p:spPr>
          <a:xfrm>
            <a:off x="6451995" y="3429000"/>
            <a:ext cx="4771182" cy="1866984"/>
          </a:xfrm>
          <a:prstGeom prst="rect">
            <a:avLst/>
          </a:prstGeom>
          <a:noFill/>
          <a:ln w="57150">
            <a:solidFill>
              <a:schemeClr val="accent2"/>
            </a:solidFill>
          </a:ln>
        </p:spPr>
      </p:pic>
    </p:spTree>
    <p:extLst>
      <p:ext uri="{BB962C8B-B14F-4D97-AF65-F5344CB8AC3E}">
        <p14:creationId xmlns:p14="http://schemas.microsoft.com/office/powerpoint/2010/main" val="698530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17.- El método </a:t>
            </a:r>
            <a:r>
              <a:rPr lang="es-ES" sz="3600" b="1" cap="none" dirty="0" err="1">
                <a:solidFill>
                  <a:schemeClr val="accent1"/>
                </a:solidFill>
                <a:latin typeface="Calibri" panose="020F0502020204030204" pitchFamily="34" charset="0"/>
                <a:cs typeface="Calibri" panose="020F0502020204030204" pitchFamily="34" charset="0"/>
              </a:rPr>
              <a:t>Instantiate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método </a:t>
            </a:r>
            <a:r>
              <a:rPr lang="es-ES" sz="2800" b="1" dirty="0" err="1">
                <a:solidFill>
                  <a:schemeClr val="tx1"/>
                </a:solidFill>
                <a:latin typeface="Calibri" panose="020F0502020204030204" pitchFamily="34" charset="0"/>
                <a:cs typeface="Calibri" panose="020F0502020204030204" pitchFamily="34" charset="0"/>
              </a:rPr>
              <a:t>Instantiate</a:t>
            </a:r>
            <a:r>
              <a:rPr lang="es-ES" sz="2800" dirty="0">
                <a:solidFill>
                  <a:schemeClr val="tx1"/>
                </a:solidFill>
                <a:latin typeface="Calibri" panose="020F0502020204030204" pitchFamily="34" charset="0"/>
                <a:cs typeface="Calibri" panose="020F0502020204030204" pitchFamily="34" charset="0"/>
              </a:rPr>
              <a:t> permite crear </a:t>
            </a:r>
            <a:r>
              <a:rPr lang="es-ES" sz="2800" dirty="0" err="1">
                <a:solidFill>
                  <a:schemeClr val="tx1"/>
                </a:solidFill>
                <a:latin typeface="Calibri" panose="020F0502020204030204" pitchFamily="34" charset="0"/>
                <a:cs typeface="Calibri" panose="020F0502020204030204" pitchFamily="34" charset="0"/>
              </a:rPr>
              <a:t>GameObjects</a:t>
            </a:r>
            <a:r>
              <a:rPr lang="es-ES" sz="2800" dirty="0">
                <a:solidFill>
                  <a:schemeClr val="tx1"/>
                </a:solidFill>
                <a:latin typeface="Calibri" panose="020F0502020204030204" pitchFamily="34" charset="0"/>
                <a:cs typeface="Calibri" panose="020F0502020204030204" pitchFamily="34" charset="0"/>
              </a:rPr>
              <a:t> en tiempo de ejecución.</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Ejemplos de uso:</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Cuando el jugador dispara debe crearse el proyectil en ese punto y moverse en la dirección en la que apunta.</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En una zona del escenario aparece un enemigo en la parte superior que cae y al llegar abajo desaparece (bucle con </a:t>
            </a:r>
            <a:r>
              <a:rPr lang="es-ES" sz="2800" dirty="0" err="1">
                <a:solidFill>
                  <a:schemeClr val="tx1"/>
                </a:solidFill>
                <a:latin typeface="Calibri" panose="020F0502020204030204" pitchFamily="34" charset="0"/>
                <a:cs typeface="Calibri" panose="020F0502020204030204" pitchFamily="34" charset="0"/>
              </a:rPr>
              <a:t>Instantiate</a:t>
            </a:r>
            <a:r>
              <a:rPr lang="es-ES" sz="2800" dirty="0">
                <a:solidFill>
                  <a:schemeClr val="tx1"/>
                </a:solidFill>
                <a:latin typeface="Calibri" panose="020F0502020204030204" pitchFamily="34" charset="0"/>
                <a:cs typeface="Calibri" panose="020F0502020204030204" pitchFamily="34" charset="0"/>
              </a:rPr>
              <a:t>, movimiento, detección por </a:t>
            </a:r>
            <a:r>
              <a:rPr lang="es-ES" sz="2800" dirty="0" err="1">
                <a:solidFill>
                  <a:schemeClr val="tx1"/>
                </a:solidFill>
                <a:latin typeface="Calibri" panose="020F0502020204030204" pitchFamily="34" charset="0"/>
                <a:cs typeface="Calibri" panose="020F0502020204030204" pitchFamily="34" charset="0"/>
              </a:rPr>
              <a:t>trigger</a:t>
            </a:r>
            <a:r>
              <a:rPr lang="es-ES" sz="2800" dirty="0">
                <a:solidFill>
                  <a:schemeClr val="tx1"/>
                </a:solidFill>
                <a:latin typeface="Calibri" panose="020F0502020204030204" pitchFamily="34" charset="0"/>
                <a:cs typeface="Calibri" panose="020F0502020204030204" pitchFamily="34" charset="0"/>
              </a:rPr>
              <a:t> al llegar abajo y </a:t>
            </a:r>
            <a:r>
              <a:rPr lang="es-ES" sz="2800" dirty="0" err="1">
                <a:solidFill>
                  <a:schemeClr val="tx1"/>
                </a:solidFill>
                <a:latin typeface="Calibri" panose="020F0502020204030204" pitchFamily="34" charset="0"/>
                <a:cs typeface="Calibri" panose="020F0502020204030204" pitchFamily="34" charset="0"/>
              </a:rPr>
              <a:t>Destroy</a:t>
            </a:r>
            <a:r>
              <a:rPr lang="es-ES" sz="28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Cuando un enemigo muere deja en su lugar los objetos que portaba.</a:t>
            </a:r>
          </a:p>
        </p:txBody>
      </p:sp>
    </p:spTree>
    <p:extLst>
      <p:ext uri="{BB962C8B-B14F-4D97-AF65-F5344CB8AC3E}">
        <p14:creationId xmlns:p14="http://schemas.microsoft.com/office/powerpoint/2010/main" val="1535388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17.- El método </a:t>
            </a:r>
            <a:r>
              <a:rPr lang="es-ES" sz="3600" b="1" cap="none" dirty="0" err="1">
                <a:solidFill>
                  <a:schemeClr val="accent1"/>
                </a:solidFill>
                <a:latin typeface="Calibri" panose="020F0502020204030204" pitchFamily="34" charset="0"/>
                <a:cs typeface="Calibri" panose="020F0502020204030204" pitchFamily="34" charset="0"/>
              </a:rPr>
              <a:t>Instantiate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Ejemplos de uso: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Se crea un objeto cuando se pulsa el botón "Fire1" (botón izquierdo del ratón).</a:t>
            </a:r>
          </a:p>
        </p:txBody>
      </p:sp>
      <p:pic>
        <p:nvPicPr>
          <p:cNvPr id="2" name="Imagen 1">
            <a:extLst>
              <a:ext uri="{FF2B5EF4-FFF2-40B4-BE49-F238E27FC236}">
                <a16:creationId xmlns:a16="http://schemas.microsoft.com/office/drawing/2014/main" id="{1898F0F0-F370-4100-BDA2-71EAC23219BD}"/>
              </a:ext>
            </a:extLst>
          </p:cNvPr>
          <p:cNvPicPr>
            <a:picLocks noChangeAspect="1"/>
          </p:cNvPicPr>
          <p:nvPr/>
        </p:nvPicPr>
        <p:blipFill>
          <a:blip r:embed="rId2"/>
          <a:stretch>
            <a:fillRect/>
          </a:stretch>
        </p:blipFill>
        <p:spPr>
          <a:xfrm>
            <a:off x="2420375" y="3247949"/>
            <a:ext cx="7351250" cy="3130258"/>
          </a:xfrm>
          <a:prstGeom prst="rect">
            <a:avLst/>
          </a:prstGeom>
          <a:noFill/>
          <a:ln w="57150">
            <a:solidFill>
              <a:schemeClr val="accent2"/>
            </a:solidFill>
          </a:ln>
        </p:spPr>
      </p:pic>
    </p:spTree>
    <p:extLst>
      <p:ext uri="{BB962C8B-B14F-4D97-AF65-F5344CB8AC3E}">
        <p14:creationId xmlns:p14="http://schemas.microsoft.com/office/powerpoint/2010/main" val="37215901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17.- El método </a:t>
            </a:r>
            <a:r>
              <a:rPr lang="es-ES" sz="3600" b="1" cap="none" dirty="0" err="1">
                <a:solidFill>
                  <a:schemeClr val="accent1"/>
                </a:solidFill>
                <a:latin typeface="Calibri" panose="020F0502020204030204" pitchFamily="34" charset="0"/>
                <a:cs typeface="Calibri" panose="020F0502020204030204" pitchFamily="34" charset="0"/>
              </a:rPr>
              <a:t>Instantiate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Ejemplos de uso: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Cuando el jugador toca al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este se replica a si mismo 10 veces.</a:t>
            </a:r>
          </a:p>
        </p:txBody>
      </p:sp>
      <p:pic>
        <p:nvPicPr>
          <p:cNvPr id="3" name="Imagen 2">
            <a:extLst>
              <a:ext uri="{FF2B5EF4-FFF2-40B4-BE49-F238E27FC236}">
                <a16:creationId xmlns:a16="http://schemas.microsoft.com/office/drawing/2014/main" id="{661D6B64-DD2A-45EC-8C31-14E7149A41B5}"/>
              </a:ext>
            </a:extLst>
          </p:cNvPr>
          <p:cNvPicPr>
            <a:picLocks noChangeAspect="1"/>
          </p:cNvPicPr>
          <p:nvPr/>
        </p:nvPicPr>
        <p:blipFill>
          <a:blip r:embed="rId2"/>
          <a:stretch>
            <a:fillRect/>
          </a:stretch>
        </p:blipFill>
        <p:spPr>
          <a:xfrm>
            <a:off x="2498920" y="2996952"/>
            <a:ext cx="7194160" cy="3381255"/>
          </a:xfrm>
          <a:prstGeom prst="rect">
            <a:avLst/>
          </a:prstGeom>
          <a:noFill/>
          <a:ln w="57150">
            <a:solidFill>
              <a:schemeClr val="accent2"/>
            </a:solidFill>
          </a:ln>
        </p:spPr>
      </p:pic>
    </p:spTree>
    <p:extLst>
      <p:ext uri="{BB962C8B-B14F-4D97-AF65-F5344CB8AC3E}">
        <p14:creationId xmlns:p14="http://schemas.microsoft.com/office/powerpoint/2010/main" val="17644345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17.- El método </a:t>
            </a:r>
            <a:r>
              <a:rPr lang="es-ES" sz="3600" b="1" cap="none" dirty="0" err="1">
                <a:solidFill>
                  <a:schemeClr val="accent1"/>
                </a:solidFill>
                <a:latin typeface="Calibri" panose="020F0502020204030204" pitchFamily="34" charset="0"/>
                <a:cs typeface="Calibri" panose="020F0502020204030204" pitchFamily="34" charset="0"/>
              </a:rPr>
              <a:t>Instantiate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Ejemplos de uso:</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Se crea un objeto en intervalos de tiempo fijos sin tener que realizar ninguna acción.</a:t>
            </a: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Al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creado se le aplica una fuerza al crearse y saldrá lanzado.</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generador							    </a:t>
            </a:r>
            <a:r>
              <a:rPr lang="es-ES" sz="2200" dirty="0" err="1">
                <a:solidFill>
                  <a:schemeClr val="tx1"/>
                </a:solidFill>
                <a:latin typeface="Calibri" panose="020F0502020204030204" pitchFamily="34" charset="0"/>
                <a:cs typeface="Calibri" panose="020F0502020204030204" pitchFamily="34" charset="0"/>
              </a:rPr>
              <a:t>GameObject</a:t>
            </a:r>
            <a:r>
              <a:rPr lang="es-ES" sz="2200" dirty="0">
                <a:solidFill>
                  <a:schemeClr val="tx1"/>
                </a:solidFill>
                <a:latin typeface="Calibri" panose="020F0502020204030204" pitchFamily="34" charset="0"/>
                <a:cs typeface="Calibri" panose="020F0502020204030204" pitchFamily="34" charset="0"/>
              </a:rPr>
              <a:t> generado</a:t>
            </a:r>
          </a:p>
        </p:txBody>
      </p:sp>
      <p:pic>
        <p:nvPicPr>
          <p:cNvPr id="3" name="Imagen 2">
            <a:extLst>
              <a:ext uri="{FF2B5EF4-FFF2-40B4-BE49-F238E27FC236}">
                <a16:creationId xmlns:a16="http://schemas.microsoft.com/office/drawing/2014/main" id="{163E7B17-0C4E-4284-9DEE-B97121AF9590}"/>
              </a:ext>
            </a:extLst>
          </p:cNvPr>
          <p:cNvPicPr>
            <a:picLocks noChangeAspect="1"/>
          </p:cNvPicPr>
          <p:nvPr/>
        </p:nvPicPr>
        <p:blipFill>
          <a:blip r:embed="rId2"/>
          <a:stretch>
            <a:fillRect/>
          </a:stretch>
        </p:blipFill>
        <p:spPr>
          <a:xfrm>
            <a:off x="839416" y="3356992"/>
            <a:ext cx="4576109" cy="2219167"/>
          </a:xfrm>
          <a:prstGeom prst="rect">
            <a:avLst/>
          </a:prstGeom>
          <a:noFill/>
          <a:ln w="57150">
            <a:solidFill>
              <a:schemeClr val="accent2"/>
            </a:solidFill>
          </a:ln>
        </p:spPr>
      </p:pic>
      <p:pic>
        <p:nvPicPr>
          <p:cNvPr id="6" name="Imagen 5">
            <a:extLst>
              <a:ext uri="{FF2B5EF4-FFF2-40B4-BE49-F238E27FC236}">
                <a16:creationId xmlns:a16="http://schemas.microsoft.com/office/drawing/2014/main" id="{E1B78DCA-070F-4BED-8A38-4BAB3FFA0130}"/>
              </a:ext>
            </a:extLst>
          </p:cNvPr>
          <p:cNvPicPr>
            <a:picLocks noChangeAspect="1"/>
          </p:cNvPicPr>
          <p:nvPr/>
        </p:nvPicPr>
        <p:blipFill>
          <a:blip r:embed="rId3"/>
          <a:stretch>
            <a:fillRect/>
          </a:stretch>
        </p:blipFill>
        <p:spPr>
          <a:xfrm>
            <a:off x="6746953" y="3356992"/>
            <a:ext cx="4605631" cy="3021215"/>
          </a:xfrm>
          <a:prstGeom prst="rect">
            <a:avLst/>
          </a:prstGeom>
          <a:noFill/>
          <a:ln w="57150">
            <a:solidFill>
              <a:schemeClr val="accent2"/>
            </a:solidFill>
          </a:ln>
        </p:spPr>
      </p:pic>
    </p:spTree>
    <p:extLst>
      <p:ext uri="{BB962C8B-B14F-4D97-AF65-F5344CB8AC3E}">
        <p14:creationId xmlns:p14="http://schemas.microsoft.com/office/powerpoint/2010/main" val="3295222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18.- Utilidades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Mediante los métodos </a:t>
            </a:r>
            <a:r>
              <a:rPr lang="es-ES" sz="2800" b="1" dirty="0" err="1">
                <a:solidFill>
                  <a:schemeClr val="tx1"/>
                </a:solidFill>
                <a:latin typeface="Calibri" panose="020F0502020204030204" pitchFamily="34" charset="0"/>
                <a:cs typeface="Calibri" panose="020F0502020204030204" pitchFamily="34" charset="0"/>
              </a:rPr>
              <a:t>Invoke</a:t>
            </a:r>
            <a:r>
              <a:rPr lang="es-ES" sz="2800" dirty="0">
                <a:solidFill>
                  <a:schemeClr val="tx1"/>
                </a:solidFill>
                <a:latin typeface="Calibri" panose="020F0502020204030204" pitchFamily="34" charset="0"/>
                <a:cs typeface="Calibri" panose="020F0502020204030204" pitchFamily="34" charset="0"/>
              </a:rPr>
              <a:t> e </a:t>
            </a:r>
            <a:r>
              <a:rPr lang="es-ES" sz="2800" b="1" dirty="0" err="1">
                <a:solidFill>
                  <a:schemeClr val="tx1"/>
                </a:solidFill>
                <a:latin typeface="Calibri" panose="020F0502020204030204" pitchFamily="34" charset="0"/>
                <a:cs typeface="Calibri" panose="020F0502020204030204" pitchFamily="34" charset="0"/>
              </a:rPr>
              <a:t>InvokeRepeating</a:t>
            </a:r>
            <a:r>
              <a:rPr lang="es-ES" sz="2800" dirty="0">
                <a:solidFill>
                  <a:schemeClr val="tx1"/>
                </a:solidFill>
                <a:latin typeface="Calibri" panose="020F0502020204030204" pitchFamily="34" charset="0"/>
                <a:cs typeface="Calibri" panose="020F0502020204030204" pitchFamily="34" charset="0"/>
              </a:rPr>
              <a:t> se puede indicar el tiempo de espera antes de realizar la llamada a otro método.</a:t>
            </a:r>
          </a:p>
        </p:txBody>
      </p:sp>
      <p:pic>
        <p:nvPicPr>
          <p:cNvPr id="3" name="Imagen 2">
            <a:extLst>
              <a:ext uri="{FF2B5EF4-FFF2-40B4-BE49-F238E27FC236}">
                <a16:creationId xmlns:a16="http://schemas.microsoft.com/office/drawing/2014/main" id="{3B7C8FA1-5359-4ED3-AA26-367DDECF7DAB}"/>
              </a:ext>
            </a:extLst>
          </p:cNvPr>
          <p:cNvPicPr>
            <a:picLocks noChangeAspect="1"/>
          </p:cNvPicPr>
          <p:nvPr/>
        </p:nvPicPr>
        <p:blipFill>
          <a:blip r:embed="rId2"/>
          <a:stretch>
            <a:fillRect/>
          </a:stretch>
        </p:blipFill>
        <p:spPr>
          <a:xfrm>
            <a:off x="6394185" y="2844620"/>
            <a:ext cx="5020775" cy="3318008"/>
          </a:xfrm>
          <a:prstGeom prst="rect">
            <a:avLst/>
          </a:prstGeom>
          <a:noFill/>
          <a:ln w="57150">
            <a:solidFill>
              <a:schemeClr val="accent2"/>
            </a:solidFill>
          </a:ln>
        </p:spPr>
      </p:pic>
      <p:pic>
        <p:nvPicPr>
          <p:cNvPr id="6" name="Imagen 5">
            <a:extLst>
              <a:ext uri="{FF2B5EF4-FFF2-40B4-BE49-F238E27FC236}">
                <a16:creationId xmlns:a16="http://schemas.microsoft.com/office/drawing/2014/main" id="{F5FA09FA-B5DD-4F9D-9645-4D2F9613860C}"/>
              </a:ext>
            </a:extLst>
          </p:cNvPr>
          <p:cNvPicPr>
            <a:picLocks noChangeAspect="1"/>
          </p:cNvPicPr>
          <p:nvPr/>
        </p:nvPicPr>
        <p:blipFill>
          <a:blip r:embed="rId3"/>
          <a:stretch>
            <a:fillRect/>
          </a:stretch>
        </p:blipFill>
        <p:spPr>
          <a:xfrm>
            <a:off x="816827" y="2963973"/>
            <a:ext cx="4980990" cy="3079302"/>
          </a:xfrm>
          <a:prstGeom prst="rect">
            <a:avLst/>
          </a:prstGeom>
          <a:noFill/>
          <a:ln w="57150">
            <a:solidFill>
              <a:schemeClr val="accent2"/>
            </a:solidFill>
          </a:ln>
        </p:spPr>
      </p:pic>
    </p:spTree>
    <p:extLst>
      <p:ext uri="{BB962C8B-B14F-4D97-AF65-F5344CB8AC3E}">
        <p14:creationId xmlns:p14="http://schemas.microsoft.com/office/powerpoint/2010/main" val="36783065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18.- Utilidades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Se pueden cancelar las invocaciones activas con el método </a:t>
            </a:r>
            <a:r>
              <a:rPr lang="es-ES" sz="2800" b="1" dirty="0" err="1">
                <a:solidFill>
                  <a:schemeClr val="tx1"/>
                </a:solidFill>
                <a:latin typeface="Calibri" panose="020F0502020204030204" pitchFamily="34" charset="0"/>
                <a:cs typeface="Calibri" panose="020F0502020204030204" pitchFamily="34" charset="0"/>
              </a:rPr>
              <a:t>CancelInvoke</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Si no se le indica ningún parámetro cancelará todas las invocaciones, si se le pasa como parámetro el nombre de un método cancelará esa invocación.</a:t>
            </a:r>
          </a:p>
        </p:txBody>
      </p:sp>
      <p:pic>
        <p:nvPicPr>
          <p:cNvPr id="7" name="Imagen 6">
            <a:extLst>
              <a:ext uri="{FF2B5EF4-FFF2-40B4-BE49-F238E27FC236}">
                <a16:creationId xmlns:a16="http://schemas.microsoft.com/office/drawing/2014/main" id="{B646398F-D7A7-4139-BF5C-1C4A12580A6E}"/>
              </a:ext>
            </a:extLst>
          </p:cNvPr>
          <p:cNvPicPr>
            <a:picLocks noChangeAspect="1"/>
          </p:cNvPicPr>
          <p:nvPr/>
        </p:nvPicPr>
        <p:blipFill>
          <a:blip r:embed="rId2"/>
          <a:stretch>
            <a:fillRect/>
          </a:stretch>
        </p:blipFill>
        <p:spPr>
          <a:xfrm>
            <a:off x="4038735" y="3124106"/>
            <a:ext cx="4114530" cy="3254101"/>
          </a:xfrm>
          <a:prstGeom prst="rect">
            <a:avLst/>
          </a:prstGeom>
          <a:noFill/>
          <a:ln w="57150">
            <a:solidFill>
              <a:schemeClr val="accent2"/>
            </a:solidFill>
          </a:ln>
        </p:spPr>
      </p:pic>
    </p:spTree>
    <p:extLst>
      <p:ext uri="{BB962C8B-B14F-4D97-AF65-F5344CB8AC3E}">
        <p14:creationId xmlns:p14="http://schemas.microsoft.com/office/powerpoint/2010/main" val="29720827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18.- Utilidades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Otra manera de realizar las tareas de </a:t>
            </a:r>
            <a:r>
              <a:rPr lang="es-ES" sz="2400" b="1" dirty="0" err="1">
                <a:solidFill>
                  <a:schemeClr val="tx1"/>
                </a:solidFill>
                <a:latin typeface="Calibri" panose="020F0502020204030204" pitchFamily="34" charset="0"/>
                <a:cs typeface="Calibri" panose="020F0502020204030204" pitchFamily="34" charset="0"/>
              </a:rPr>
              <a:t>InvokeRepeating</a:t>
            </a:r>
            <a:r>
              <a:rPr lang="es-ES" sz="2400" dirty="0">
                <a:solidFill>
                  <a:schemeClr val="tx1"/>
                </a:solidFill>
                <a:latin typeface="Calibri" panose="020F0502020204030204" pitchFamily="34" charset="0"/>
                <a:cs typeface="Calibri" panose="020F0502020204030204" pitchFamily="34" charset="0"/>
              </a:rPr>
              <a:t> es con el uso de </a:t>
            </a:r>
            <a:r>
              <a:rPr lang="es-ES" sz="2400" b="1" dirty="0">
                <a:solidFill>
                  <a:schemeClr val="tx1"/>
                </a:solidFill>
                <a:latin typeface="Calibri" panose="020F0502020204030204" pitchFamily="34" charset="0"/>
                <a:cs typeface="Calibri" panose="020F0502020204030204" pitchFamily="34" charset="0"/>
              </a:rPr>
              <a:t>Corrutinas</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cancelar corrutinas se utilizan los métodos </a:t>
            </a:r>
            <a:r>
              <a:rPr lang="es-ES" sz="2400" b="1" dirty="0" err="1">
                <a:solidFill>
                  <a:schemeClr val="tx1"/>
                </a:solidFill>
                <a:latin typeface="Calibri" panose="020F0502020204030204" pitchFamily="34" charset="0"/>
                <a:cs typeface="Calibri" panose="020F0502020204030204" pitchFamily="34" charset="0"/>
              </a:rPr>
              <a:t>StopAllCoroutines</a:t>
            </a:r>
            <a:r>
              <a:rPr lang="es-ES" sz="2400" dirty="0">
                <a:solidFill>
                  <a:schemeClr val="tx1"/>
                </a:solidFill>
                <a:latin typeface="Calibri" panose="020F0502020204030204" pitchFamily="34" charset="0"/>
                <a:cs typeface="Calibri" panose="020F0502020204030204" pitchFamily="34" charset="0"/>
              </a:rPr>
              <a:t> y </a:t>
            </a:r>
            <a:r>
              <a:rPr lang="es-ES" sz="2400" b="1" dirty="0" err="1">
                <a:solidFill>
                  <a:schemeClr val="tx1"/>
                </a:solidFill>
                <a:latin typeface="Calibri" panose="020F0502020204030204" pitchFamily="34" charset="0"/>
                <a:cs typeface="Calibri" panose="020F0502020204030204" pitchFamily="34" charset="0"/>
              </a:rPr>
              <a:t>StopCoroutine</a:t>
            </a:r>
            <a:r>
              <a:rPr lang="es-ES" sz="2400" b="1" dirty="0">
                <a:solidFill>
                  <a:schemeClr val="tx1"/>
                </a:solidFill>
                <a:latin typeface="Calibri" panose="020F0502020204030204" pitchFamily="34" charset="0"/>
                <a:cs typeface="Calibri" panose="020F0502020204030204" pitchFamily="34" charset="0"/>
              </a:rPr>
              <a:t>("</a:t>
            </a:r>
            <a:r>
              <a:rPr lang="es-ES" sz="2400" b="1" i="1" dirty="0" err="1">
                <a:solidFill>
                  <a:schemeClr val="tx1"/>
                </a:solidFill>
                <a:latin typeface="Calibri" panose="020F0502020204030204" pitchFamily="34" charset="0"/>
                <a:cs typeface="Calibri" panose="020F0502020204030204" pitchFamily="34" charset="0"/>
              </a:rPr>
              <a:t>NombreMétodo</a:t>
            </a:r>
            <a:r>
              <a:rPr lang="es-ES" sz="2400" b="1" i="1" dirty="0">
                <a:solidFill>
                  <a:schemeClr val="tx1"/>
                </a:solidFill>
                <a:latin typeface="Calibri" panose="020F0502020204030204" pitchFamily="34" charset="0"/>
                <a:cs typeface="Calibri" panose="020F0502020204030204" pitchFamily="34" charset="0"/>
              </a:rPr>
              <a:t>")</a:t>
            </a:r>
            <a:r>
              <a:rPr lang="es-ES" sz="2400" i="1" dirty="0">
                <a:solidFill>
                  <a:schemeClr val="tx1"/>
                </a:solidFill>
                <a:latin typeface="Calibri" panose="020F0502020204030204" pitchFamily="34" charset="0"/>
                <a:cs typeface="Calibri" panose="020F0502020204030204" pitchFamily="34" charset="0"/>
              </a:rPr>
              <a:t>.</a:t>
            </a:r>
            <a:endParaRPr lang="es-ES" sz="2400" dirty="0">
              <a:solidFill>
                <a:schemeClr val="tx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D41BBD77-F5BA-44F8-8864-ECB0D7D61E54}"/>
              </a:ext>
            </a:extLst>
          </p:cNvPr>
          <p:cNvPicPr>
            <a:picLocks noChangeAspect="1"/>
          </p:cNvPicPr>
          <p:nvPr/>
        </p:nvPicPr>
        <p:blipFill>
          <a:blip r:embed="rId2"/>
          <a:stretch>
            <a:fillRect/>
          </a:stretch>
        </p:blipFill>
        <p:spPr>
          <a:xfrm>
            <a:off x="3629726" y="1772816"/>
            <a:ext cx="4932548" cy="3699411"/>
          </a:xfrm>
          <a:prstGeom prst="rect">
            <a:avLst/>
          </a:prstGeom>
          <a:noFill/>
          <a:ln w="57150">
            <a:solidFill>
              <a:schemeClr val="accent2"/>
            </a:solidFill>
          </a:ln>
        </p:spPr>
      </p:pic>
    </p:spTree>
    <p:extLst>
      <p:ext uri="{BB962C8B-B14F-4D97-AF65-F5344CB8AC3E}">
        <p14:creationId xmlns:p14="http://schemas.microsoft.com/office/powerpoint/2010/main" val="3513128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Práctica</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Actividad 7</a:t>
            </a:r>
          </a:p>
          <a:p>
            <a:pPr marL="0" indent="0">
              <a:spcBef>
                <a:spcPts val="0"/>
              </a:spcBef>
              <a:spcAft>
                <a:spcPts val="0"/>
              </a:spcAft>
              <a:buNone/>
            </a:pPr>
            <a:r>
              <a:rPr lang="es-ES" sz="2800">
                <a:solidFill>
                  <a:schemeClr val="tx1"/>
                </a:solidFill>
                <a:latin typeface="Calibri" panose="020F0502020204030204" pitchFamily="34" charset="0"/>
                <a:cs typeface="Calibri" panose="020F0502020204030204" pitchFamily="34" charset="0"/>
              </a:rPr>
              <a:t>	Plataformas</a:t>
            </a:r>
            <a:endParaRPr lang="es-ES" sz="2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47509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Acceso a otros </a:t>
            </a:r>
            <a:r>
              <a:rPr lang="es-ES" sz="3600" b="1" cap="none" dirty="0" err="1">
                <a:solidFill>
                  <a:schemeClr val="accent1"/>
                </a:solidFill>
                <a:latin typeface="Calibri" panose="020F0502020204030204" pitchFamily="34" charset="0"/>
                <a:cs typeface="Calibri" panose="020F0502020204030204" pitchFamily="34" charset="0"/>
              </a:rPr>
              <a:t>GameObjects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acceder desde un script a otros </a:t>
            </a:r>
            <a:r>
              <a:rPr lang="es-ES" sz="2800" dirty="0" err="1">
                <a:solidFill>
                  <a:schemeClr val="tx1"/>
                </a:solidFill>
                <a:latin typeface="Calibri" panose="020F0502020204030204" pitchFamily="34" charset="0"/>
                <a:cs typeface="Calibri" panose="020F0502020204030204" pitchFamily="34" charset="0"/>
              </a:rPr>
              <a:t>GameObjects</a:t>
            </a:r>
            <a:r>
              <a:rPr lang="es-ES" sz="2800" dirty="0">
                <a:solidFill>
                  <a:schemeClr val="tx1"/>
                </a:solidFill>
                <a:latin typeface="Calibri" panose="020F0502020204030204" pitchFamily="34" charset="0"/>
                <a:cs typeface="Calibri" panose="020F0502020204030204" pitchFamily="34" charset="0"/>
              </a:rPr>
              <a:t> se debe </a:t>
            </a:r>
            <a:r>
              <a:rPr lang="es-ES" sz="2800" b="1" dirty="0">
                <a:solidFill>
                  <a:schemeClr val="tx1"/>
                </a:solidFill>
                <a:latin typeface="Calibri" panose="020F0502020204030204" pitchFamily="34" charset="0"/>
                <a:cs typeface="Calibri" panose="020F0502020204030204" pitchFamily="34" charset="0"/>
              </a:rPr>
              <a:t>declarar una propiedad de tipo </a:t>
            </a:r>
            <a:r>
              <a:rPr lang="es-ES" sz="2800" b="1"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y posteriormente asignarle el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que se quiera.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Es habitual en Unity añadir al nombre de una propiedad las iniciales del tipo de dato que se almacena: </a:t>
            </a:r>
            <a:r>
              <a:rPr lang="es-ES" sz="2800" dirty="0" err="1">
                <a:solidFill>
                  <a:schemeClr val="tx1"/>
                </a:solidFill>
                <a:latin typeface="Calibri" panose="020F0502020204030204" pitchFamily="34" charset="0"/>
                <a:cs typeface="Calibri" panose="020F0502020204030204" pitchFamily="34" charset="0"/>
              </a:rPr>
              <a:t>sphere</a:t>
            </a:r>
            <a:r>
              <a:rPr lang="es-ES" sz="2800" b="1" dirty="0" err="1">
                <a:solidFill>
                  <a:schemeClr val="tx1"/>
                </a:solidFill>
                <a:latin typeface="Calibri" panose="020F0502020204030204" pitchFamily="34" charset="0"/>
                <a:cs typeface="Calibri" panose="020F0502020204030204" pitchFamily="34" charset="0"/>
              </a:rPr>
              <a:t>GO</a:t>
            </a:r>
            <a:r>
              <a:rPr lang="es-ES" sz="2800" dirty="0">
                <a:solidFill>
                  <a:schemeClr val="tx1"/>
                </a:solidFill>
                <a:latin typeface="Calibri" panose="020F0502020204030204" pitchFamily="34" charset="0"/>
                <a:cs typeface="Calibri" panose="020F0502020204030204" pitchFamily="34" charset="0"/>
              </a:rPr>
              <a:t> </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G</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ame</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O</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bject</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cube</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RB</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R</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igid</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B</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ody</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DD2AF414-EA81-7CE4-E34F-B69905522AE1}"/>
              </a:ext>
            </a:extLst>
          </p:cNvPr>
          <p:cNvPicPr>
            <a:picLocks noChangeAspect="1"/>
          </p:cNvPicPr>
          <p:nvPr/>
        </p:nvPicPr>
        <p:blipFill>
          <a:blip r:embed="rId2"/>
          <a:stretch>
            <a:fillRect/>
          </a:stretch>
        </p:blipFill>
        <p:spPr>
          <a:xfrm>
            <a:off x="1173130" y="2738270"/>
            <a:ext cx="4843578" cy="2229360"/>
          </a:xfrm>
          <a:prstGeom prst="rect">
            <a:avLst/>
          </a:prstGeom>
          <a:noFill/>
          <a:ln w="57150">
            <a:solidFill>
              <a:schemeClr val="accent2"/>
            </a:solidFill>
          </a:ln>
        </p:spPr>
      </p:pic>
      <p:pic>
        <p:nvPicPr>
          <p:cNvPr id="9" name="Imagen 8">
            <a:extLst>
              <a:ext uri="{FF2B5EF4-FFF2-40B4-BE49-F238E27FC236}">
                <a16:creationId xmlns:a16="http://schemas.microsoft.com/office/drawing/2014/main" id="{5608911F-DDC4-8F1F-8D00-EA625C2883F8}"/>
              </a:ext>
            </a:extLst>
          </p:cNvPr>
          <p:cNvPicPr>
            <a:picLocks noChangeAspect="1"/>
          </p:cNvPicPr>
          <p:nvPr/>
        </p:nvPicPr>
        <p:blipFill>
          <a:blip r:embed="rId3"/>
          <a:stretch>
            <a:fillRect/>
          </a:stretch>
        </p:blipFill>
        <p:spPr>
          <a:xfrm>
            <a:off x="7248128" y="3429000"/>
            <a:ext cx="3770742" cy="847900"/>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AA7A1DC2-4382-412E-8E90-654EC6418A8D}"/>
              </a:ext>
            </a:extLst>
          </p:cNvPr>
          <p:cNvCxnSpPr>
            <a:cxnSpLocks/>
          </p:cNvCxnSpPr>
          <p:nvPr/>
        </p:nvCxnSpPr>
        <p:spPr>
          <a:xfrm flipH="1" flipV="1">
            <a:off x="8174562" y="4074516"/>
            <a:ext cx="663284" cy="576064"/>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de flecha 14">
            <a:extLst>
              <a:ext uri="{FF2B5EF4-FFF2-40B4-BE49-F238E27FC236}">
                <a16:creationId xmlns:a16="http://schemas.microsoft.com/office/drawing/2014/main" id="{507C5FFF-AB51-483D-BCB0-2BC89D2CD0AA}"/>
              </a:ext>
            </a:extLst>
          </p:cNvPr>
          <p:cNvCxnSpPr>
            <a:cxnSpLocks/>
          </p:cNvCxnSpPr>
          <p:nvPr/>
        </p:nvCxnSpPr>
        <p:spPr>
          <a:xfrm flipH="1">
            <a:off x="3928553" y="3110192"/>
            <a:ext cx="1087327"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80671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Acceso a otros </a:t>
            </a:r>
            <a:r>
              <a:rPr lang="es-ES" sz="3600" b="1" cap="none" dirty="0" err="1">
                <a:solidFill>
                  <a:schemeClr val="accent1"/>
                </a:solidFill>
                <a:latin typeface="Calibri" panose="020F0502020204030204" pitchFamily="34" charset="0"/>
                <a:cs typeface="Calibri" panose="020F0502020204030204" pitchFamily="34" charset="0"/>
              </a:rPr>
              <a:t>GameObjects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Hay varias opciones para asignar el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a la propiedad.</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800" b="1" dirty="0">
                <a:solidFill>
                  <a:schemeClr val="tx1"/>
                </a:solidFill>
                <a:latin typeface="Calibri" panose="020F0502020204030204" pitchFamily="34" charset="0"/>
                <a:cs typeface="Calibri" panose="020F0502020204030204" pitchFamily="34" charset="0"/>
              </a:rPr>
              <a:t>Arrastrar</a:t>
            </a:r>
            <a:r>
              <a:rPr lang="es-ES" sz="2800" dirty="0">
                <a:solidFill>
                  <a:schemeClr val="tx1"/>
                </a:solidFill>
                <a:latin typeface="Calibri" panose="020F0502020204030204" pitchFamily="34" charset="0"/>
                <a:cs typeface="Calibri" panose="020F0502020204030204" pitchFamily="34" charset="0"/>
              </a:rPr>
              <a:t> el </a:t>
            </a:r>
            <a:r>
              <a:rPr lang="es-ES" sz="2800" dirty="0" err="1">
                <a:solidFill>
                  <a:schemeClr val="tx1"/>
                </a:solidFill>
                <a:latin typeface="Calibri" panose="020F0502020204030204" pitchFamily="34" charset="0"/>
                <a:cs typeface="Calibri" panose="020F0502020204030204" pitchFamily="34" charset="0"/>
              </a:rPr>
              <a:t>GameObject</a:t>
            </a:r>
            <a:r>
              <a:rPr lang="es-ES" sz="2800" dirty="0">
                <a:solidFill>
                  <a:schemeClr val="tx1"/>
                </a:solidFill>
                <a:latin typeface="Calibri" panose="020F0502020204030204" pitchFamily="34" charset="0"/>
                <a:cs typeface="Calibri" panose="020F0502020204030204" pitchFamily="34" charset="0"/>
              </a:rPr>
              <a:t> desde la jerarquía a la variable en el Inspector.</a:t>
            </a:r>
          </a:p>
        </p:txBody>
      </p:sp>
      <p:pic>
        <p:nvPicPr>
          <p:cNvPr id="3" name="Imagen 2">
            <a:extLst>
              <a:ext uri="{FF2B5EF4-FFF2-40B4-BE49-F238E27FC236}">
                <a16:creationId xmlns:a16="http://schemas.microsoft.com/office/drawing/2014/main" id="{5B904253-DD80-1CE6-2BA0-85FF72AEF57A}"/>
              </a:ext>
            </a:extLst>
          </p:cNvPr>
          <p:cNvPicPr>
            <a:picLocks noChangeAspect="1"/>
          </p:cNvPicPr>
          <p:nvPr/>
        </p:nvPicPr>
        <p:blipFill>
          <a:blip r:embed="rId2"/>
          <a:stretch>
            <a:fillRect/>
          </a:stretch>
        </p:blipFill>
        <p:spPr>
          <a:xfrm>
            <a:off x="6152413" y="3068960"/>
            <a:ext cx="5191850" cy="1057423"/>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70FA85E9-ED5C-4C9A-97EB-C49665FCEFBF}"/>
              </a:ext>
            </a:extLst>
          </p:cNvPr>
          <p:cNvCxnSpPr>
            <a:cxnSpLocks/>
          </p:cNvCxnSpPr>
          <p:nvPr/>
        </p:nvCxnSpPr>
        <p:spPr>
          <a:xfrm flipH="1">
            <a:off x="9190221" y="3833374"/>
            <a:ext cx="1674093" cy="93038"/>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8" name="Imagen 7">
            <a:extLst>
              <a:ext uri="{FF2B5EF4-FFF2-40B4-BE49-F238E27FC236}">
                <a16:creationId xmlns:a16="http://schemas.microsoft.com/office/drawing/2014/main" id="{0514D3CE-AD00-B716-5E60-508ECD63791C}"/>
              </a:ext>
            </a:extLst>
          </p:cNvPr>
          <p:cNvPicPr>
            <a:picLocks noChangeAspect="1"/>
          </p:cNvPicPr>
          <p:nvPr/>
        </p:nvPicPr>
        <p:blipFill>
          <a:blip r:embed="rId3"/>
          <a:stretch>
            <a:fillRect/>
          </a:stretch>
        </p:blipFill>
        <p:spPr>
          <a:xfrm>
            <a:off x="6666553" y="4509120"/>
            <a:ext cx="4163569" cy="1334832"/>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13E80CD4-9B22-9174-B954-8DEB0B4A5C56}"/>
              </a:ext>
            </a:extLst>
          </p:cNvPr>
          <p:cNvCxnSpPr>
            <a:cxnSpLocks/>
          </p:cNvCxnSpPr>
          <p:nvPr/>
        </p:nvCxnSpPr>
        <p:spPr>
          <a:xfrm flipH="1" flipV="1">
            <a:off x="9468418" y="5223055"/>
            <a:ext cx="648072" cy="438193"/>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4" name="Imagen 13">
            <a:extLst>
              <a:ext uri="{FF2B5EF4-FFF2-40B4-BE49-F238E27FC236}">
                <a16:creationId xmlns:a16="http://schemas.microsoft.com/office/drawing/2014/main" id="{DF397E66-4280-47BE-A8AD-511B9D0186C6}"/>
              </a:ext>
            </a:extLst>
          </p:cNvPr>
          <p:cNvPicPr>
            <a:picLocks noChangeAspect="1"/>
          </p:cNvPicPr>
          <p:nvPr/>
        </p:nvPicPr>
        <p:blipFill>
          <a:blip r:embed="rId4"/>
          <a:stretch>
            <a:fillRect/>
          </a:stretch>
        </p:blipFill>
        <p:spPr>
          <a:xfrm>
            <a:off x="846632" y="3284984"/>
            <a:ext cx="4843578" cy="2229360"/>
          </a:xfrm>
          <a:prstGeom prst="rect">
            <a:avLst/>
          </a:prstGeom>
          <a:noFill/>
          <a:ln w="57150">
            <a:solidFill>
              <a:schemeClr val="accent2"/>
            </a:solidFill>
          </a:ln>
        </p:spPr>
      </p:pic>
      <p:cxnSp>
        <p:nvCxnSpPr>
          <p:cNvPr id="15" name="Conector recto de flecha 14">
            <a:extLst>
              <a:ext uri="{FF2B5EF4-FFF2-40B4-BE49-F238E27FC236}">
                <a16:creationId xmlns:a16="http://schemas.microsoft.com/office/drawing/2014/main" id="{164465A0-3251-DC13-7D32-3EA8333E18E4}"/>
              </a:ext>
            </a:extLst>
          </p:cNvPr>
          <p:cNvCxnSpPr>
            <a:cxnSpLocks/>
          </p:cNvCxnSpPr>
          <p:nvPr/>
        </p:nvCxnSpPr>
        <p:spPr>
          <a:xfrm flipH="1" flipV="1">
            <a:off x="4290294" y="4482791"/>
            <a:ext cx="504056" cy="901544"/>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8958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Acceso a otros </a:t>
            </a:r>
            <a:r>
              <a:rPr lang="es-ES" sz="3600" b="1" cap="none" dirty="0" err="1">
                <a:solidFill>
                  <a:schemeClr val="accent1"/>
                </a:solidFill>
                <a:latin typeface="Calibri" panose="020F0502020204030204" pitchFamily="34" charset="0"/>
                <a:cs typeface="Calibri" panose="020F0502020204030204" pitchFamily="34" charset="0"/>
              </a:rPr>
              <a:t>GameObjects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Desde el propio script con el método </a:t>
            </a:r>
            <a:r>
              <a:rPr lang="es-ES" sz="2400" b="1" dirty="0" err="1">
                <a:solidFill>
                  <a:schemeClr val="tx1"/>
                </a:solidFill>
                <a:latin typeface="Calibri" panose="020F0502020204030204" pitchFamily="34" charset="0"/>
                <a:cs typeface="Calibri" panose="020F0502020204030204" pitchFamily="34" charset="0"/>
              </a:rPr>
              <a:t>Find</a:t>
            </a:r>
            <a:r>
              <a:rPr lang="es-ES" sz="2400" dirty="0">
                <a:solidFill>
                  <a:schemeClr val="tx1"/>
                </a:solidFill>
                <a:latin typeface="Calibri" panose="020F0502020204030204" pitchFamily="34" charset="0"/>
                <a:cs typeface="Calibri" panose="020F0502020204030204" pitchFamily="34" charset="0"/>
              </a:rPr>
              <a:t> de la clase </a:t>
            </a:r>
            <a:r>
              <a:rPr lang="es-ES" sz="2400" b="1" dirty="0" err="1">
                <a:solidFill>
                  <a:schemeClr val="tx1"/>
                </a:solidFill>
                <a:latin typeface="Calibri" panose="020F0502020204030204" pitchFamily="34" charset="0"/>
                <a:cs typeface="Calibri" panose="020F0502020204030204" pitchFamily="34" charset="0"/>
              </a:rPr>
              <a:t>GameObject</a:t>
            </a:r>
            <a:r>
              <a:rPr lang="es-ES" sz="2400" b="1" dirty="0">
                <a:solidFill>
                  <a:schemeClr val="tx1"/>
                </a:solidFill>
                <a:latin typeface="Calibri" panose="020F0502020204030204" pitchFamily="34" charset="0"/>
                <a:cs typeface="Calibri" panose="020F0502020204030204" pitchFamily="34" charset="0"/>
              </a:rPr>
              <a:t> </a:t>
            </a:r>
            <a:r>
              <a:rPr lang="es-ES" sz="2400" dirty="0">
                <a:solidFill>
                  <a:schemeClr val="tx1"/>
                </a:solidFill>
                <a:latin typeface="Calibri" panose="020F0502020204030204" pitchFamily="34" charset="0"/>
                <a:cs typeface="Calibri" panose="020F0502020204030204" pitchFamily="34" charset="0"/>
              </a:rPr>
              <a:t>para buscar por el </a:t>
            </a:r>
            <a:r>
              <a:rPr lang="es-ES" sz="2400" b="1" dirty="0">
                <a:solidFill>
                  <a:schemeClr val="tx1"/>
                </a:solidFill>
                <a:latin typeface="Calibri" panose="020F0502020204030204" pitchFamily="34" charset="0"/>
                <a:cs typeface="Calibri" panose="020F0502020204030204" pitchFamily="34" charset="0"/>
              </a:rPr>
              <a:t>nombre</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Al ejecutar se busca el </a:t>
            </a:r>
            <a:r>
              <a:rPr lang="es-ES" sz="2400" dirty="0" err="1">
                <a:solidFill>
                  <a:schemeClr val="tx1"/>
                </a:solidFill>
                <a:latin typeface="Calibri" panose="020F0502020204030204" pitchFamily="34" charset="0"/>
                <a:cs typeface="Calibri" panose="020F0502020204030204" pitchFamily="34" charset="0"/>
              </a:rPr>
              <a:t>GameObject</a:t>
            </a:r>
            <a:r>
              <a:rPr lang="es-ES" sz="2400" dirty="0">
                <a:solidFill>
                  <a:schemeClr val="tx1"/>
                </a:solidFill>
                <a:latin typeface="Calibri" panose="020F0502020204030204" pitchFamily="34" charset="0"/>
                <a:cs typeface="Calibri" panose="020F0502020204030204" pitchFamily="34" charset="0"/>
              </a:rPr>
              <a:t> con ese nombre y se asigna a la variable.</a:t>
            </a:r>
          </a:p>
        </p:txBody>
      </p:sp>
      <p:pic>
        <p:nvPicPr>
          <p:cNvPr id="3" name="Imagen 2">
            <a:extLst>
              <a:ext uri="{FF2B5EF4-FFF2-40B4-BE49-F238E27FC236}">
                <a16:creationId xmlns:a16="http://schemas.microsoft.com/office/drawing/2014/main" id="{A469B312-0A19-46C4-A2B2-800F7DF37462}"/>
              </a:ext>
            </a:extLst>
          </p:cNvPr>
          <p:cNvPicPr>
            <a:picLocks noChangeAspect="1"/>
          </p:cNvPicPr>
          <p:nvPr/>
        </p:nvPicPr>
        <p:blipFill>
          <a:blip r:embed="rId2"/>
          <a:stretch>
            <a:fillRect/>
          </a:stretch>
        </p:blipFill>
        <p:spPr>
          <a:xfrm>
            <a:off x="766781" y="2924944"/>
            <a:ext cx="4201111" cy="1933845"/>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D32E1A79-DB69-4725-A77F-ECE9E56669ED}"/>
              </a:ext>
            </a:extLst>
          </p:cNvPr>
          <p:cNvCxnSpPr>
            <a:cxnSpLocks/>
          </p:cNvCxnSpPr>
          <p:nvPr/>
        </p:nvCxnSpPr>
        <p:spPr>
          <a:xfrm flipH="1">
            <a:off x="3935133" y="4215717"/>
            <a:ext cx="1674093" cy="93038"/>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7" name="Imagen 6">
            <a:extLst>
              <a:ext uri="{FF2B5EF4-FFF2-40B4-BE49-F238E27FC236}">
                <a16:creationId xmlns:a16="http://schemas.microsoft.com/office/drawing/2014/main" id="{90F5B179-5005-4EE3-8874-F30EFCF4343A}"/>
              </a:ext>
            </a:extLst>
          </p:cNvPr>
          <p:cNvPicPr>
            <a:picLocks noChangeAspect="1"/>
          </p:cNvPicPr>
          <p:nvPr/>
        </p:nvPicPr>
        <p:blipFill>
          <a:blip r:embed="rId3"/>
          <a:stretch>
            <a:fillRect/>
          </a:stretch>
        </p:blipFill>
        <p:spPr>
          <a:xfrm>
            <a:off x="6240016" y="2924944"/>
            <a:ext cx="1948837" cy="1933845"/>
          </a:xfrm>
          <a:prstGeom prst="rect">
            <a:avLst/>
          </a:prstGeom>
          <a:noFill/>
          <a:ln w="57150">
            <a:solidFill>
              <a:schemeClr val="accent2"/>
            </a:solidFill>
          </a:ln>
        </p:spPr>
      </p:pic>
      <p:pic>
        <p:nvPicPr>
          <p:cNvPr id="13" name="Imagen 12">
            <a:extLst>
              <a:ext uri="{FF2B5EF4-FFF2-40B4-BE49-F238E27FC236}">
                <a16:creationId xmlns:a16="http://schemas.microsoft.com/office/drawing/2014/main" id="{8BF49426-2CD5-4E7D-93DD-A54D753D7D76}"/>
              </a:ext>
            </a:extLst>
          </p:cNvPr>
          <p:cNvPicPr>
            <a:picLocks noChangeAspect="1"/>
          </p:cNvPicPr>
          <p:nvPr/>
        </p:nvPicPr>
        <p:blipFill rotWithShape="1">
          <a:blip r:embed="rId4"/>
          <a:srcRect l="1233"/>
          <a:stretch/>
        </p:blipFill>
        <p:spPr>
          <a:xfrm>
            <a:off x="8663493" y="3365523"/>
            <a:ext cx="2865221" cy="750937"/>
          </a:xfrm>
          <a:prstGeom prst="rect">
            <a:avLst/>
          </a:prstGeom>
          <a:noFill/>
          <a:ln w="57150">
            <a:solidFill>
              <a:schemeClr val="accent2"/>
            </a:solidFill>
          </a:ln>
        </p:spPr>
      </p:pic>
      <p:cxnSp>
        <p:nvCxnSpPr>
          <p:cNvPr id="14" name="Conector recto de flecha 13">
            <a:extLst>
              <a:ext uri="{FF2B5EF4-FFF2-40B4-BE49-F238E27FC236}">
                <a16:creationId xmlns:a16="http://schemas.microsoft.com/office/drawing/2014/main" id="{FF40590D-A113-4CBC-B2DE-FDFB3B2F5C6E}"/>
              </a:ext>
            </a:extLst>
          </p:cNvPr>
          <p:cNvCxnSpPr>
            <a:cxnSpLocks/>
          </p:cNvCxnSpPr>
          <p:nvPr/>
        </p:nvCxnSpPr>
        <p:spPr>
          <a:xfrm flipH="1">
            <a:off x="7173634" y="4262236"/>
            <a:ext cx="793947" cy="8419"/>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Conector recto de flecha 15">
            <a:extLst>
              <a:ext uri="{FF2B5EF4-FFF2-40B4-BE49-F238E27FC236}">
                <a16:creationId xmlns:a16="http://schemas.microsoft.com/office/drawing/2014/main" id="{8BCC63EA-4D09-4F3B-AE12-DCFF2736532E}"/>
              </a:ext>
            </a:extLst>
          </p:cNvPr>
          <p:cNvCxnSpPr>
            <a:cxnSpLocks/>
          </p:cNvCxnSpPr>
          <p:nvPr/>
        </p:nvCxnSpPr>
        <p:spPr>
          <a:xfrm flipH="1">
            <a:off x="9640610" y="3531827"/>
            <a:ext cx="775243" cy="148278"/>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12918046"/>
      </p:ext>
    </p:extLst>
  </p:cSld>
  <p:clrMapOvr>
    <a:masterClrMapping/>
  </p:clrMapOvr>
</p:sld>
</file>

<file path=ppt/theme/theme1.xml><?xml version="1.0" encoding="utf-8"?>
<a:theme xmlns:a="http://schemas.openxmlformats.org/drawingml/2006/main" name="Dividen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TM03457464[[fn=Dividendo]]</Template>
  <TotalTime>31491</TotalTime>
  <Words>4066</Words>
  <Application>Microsoft Office PowerPoint</Application>
  <PresentationFormat>Panorámica</PresentationFormat>
  <Paragraphs>524</Paragraphs>
  <Slides>68</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68</vt:i4>
      </vt:variant>
    </vt:vector>
  </HeadingPairs>
  <TitlesOfParts>
    <vt:vector size="72" baseType="lpstr">
      <vt:lpstr>Calibri</vt:lpstr>
      <vt:lpstr>Gill Sans MT</vt:lpstr>
      <vt:lpstr>Wingdings 2</vt:lpstr>
      <vt:lpstr>Dividendo</vt:lpstr>
      <vt:lpstr>UD2.4 Clase GameObject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UD2.4 Clase GameObject - PMM</dc:title>
  <dc:creator>Alex Torres</dc:creator>
  <cp:lastModifiedBy>TORRES ZAHINOS, ALEJANDRO</cp:lastModifiedBy>
  <cp:revision>1076</cp:revision>
  <dcterms:created xsi:type="dcterms:W3CDTF">2019-09-01T11:20:16Z</dcterms:created>
  <dcterms:modified xsi:type="dcterms:W3CDTF">2025-09-10T12:16:37Z</dcterms:modified>
</cp:coreProperties>
</file>